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87" r:id="rId3"/>
    <p:sldId id="258" r:id="rId4"/>
    <p:sldId id="283" r:id="rId5"/>
    <p:sldId id="285" r:id="rId6"/>
    <p:sldId id="261" r:id="rId7"/>
    <p:sldId id="292" r:id="rId8"/>
    <p:sldId id="302" r:id="rId9"/>
    <p:sldId id="311" r:id="rId10"/>
    <p:sldId id="293" r:id="rId11"/>
    <p:sldId id="284" r:id="rId12"/>
    <p:sldId id="286" r:id="rId13"/>
    <p:sldId id="288" r:id="rId14"/>
    <p:sldId id="289" r:id="rId15"/>
    <p:sldId id="291" r:id="rId16"/>
    <p:sldId id="290" r:id="rId17"/>
    <p:sldId id="294" r:id="rId18"/>
    <p:sldId id="295" r:id="rId19"/>
    <p:sldId id="296" r:id="rId20"/>
    <p:sldId id="297" r:id="rId21"/>
    <p:sldId id="304" r:id="rId22"/>
    <p:sldId id="305" r:id="rId23"/>
    <p:sldId id="306" r:id="rId24"/>
    <p:sldId id="308" r:id="rId25"/>
    <p:sldId id="309" r:id="rId26"/>
    <p:sldId id="312" r:id="rId27"/>
    <p:sldId id="298" r:id="rId28"/>
    <p:sldId id="307" r:id="rId29"/>
    <p:sldId id="299" r:id="rId30"/>
    <p:sldId id="300" r:id="rId31"/>
    <p:sldId id="310" r:id="rId32"/>
    <p:sldId id="263" r:id="rId33"/>
    <p:sldId id="303" r:id="rId34"/>
    <p:sldId id="274" r:id="rId35"/>
    <p:sldId id="272" r:id="rId36"/>
    <p:sldId id="267" r:id="rId37"/>
    <p:sldId id="268" r:id="rId38"/>
    <p:sldId id="275" r:id="rId3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ann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7A5EF"/>
    <a:srgbClr val="247D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4E8E7E-F7A1-4AD1-9BDF-1D43728DFBCC}" type="doc">
      <dgm:prSet loTypeId="urn:microsoft.com/office/officeart/2005/8/layout/radial6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0FC919CD-3F1F-4342-AAB7-CAF6A299D35A}">
      <dgm:prSet phldrT="[Tekst]" custT="1"/>
      <dgm:spPr/>
      <dgm:t>
        <a:bodyPr/>
        <a:lstStyle/>
        <a:p>
          <a:r>
            <a:rPr lang="pl-PL" sz="1400" b="1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DBAMY O BEZPIECZNE OTOCZENIE UCZNIA </a:t>
          </a:r>
          <a:endParaRPr lang="pl-PL" sz="1400" b="1" dirty="0">
            <a:solidFill>
              <a:schemeClr val="accent6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F70EB9E-0F4E-4889-B860-E0A22967FECF}" type="parTrans" cxnId="{B232EC4B-25EA-4BD9-B823-126A7D98B8F2}">
      <dgm:prSet/>
      <dgm:spPr/>
      <dgm:t>
        <a:bodyPr/>
        <a:lstStyle/>
        <a:p>
          <a:endParaRPr lang="pl-PL"/>
        </a:p>
      </dgm:t>
    </dgm:pt>
    <dgm:pt modelId="{0C27CA47-6AB5-4E59-98F6-091AF5B119E2}" type="sibTrans" cxnId="{B232EC4B-25EA-4BD9-B823-126A7D98B8F2}">
      <dgm:prSet/>
      <dgm:spPr/>
      <dgm:t>
        <a:bodyPr/>
        <a:lstStyle/>
        <a:p>
          <a:endParaRPr lang="pl-PL"/>
        </a:p>
      </dgm:t>
    </dgm:pt>
    <dgm:pt modelId="{BAE70875-3AD7-48A2-9FFF-9C70AFFB919E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dbamy </a:t>
          </a:r>
          <a:br>
            <a:rPr lang="pl-PL" sz="1200" b="1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rPr>
          </a:br>
          <a:r>
            <a:rPr lang="pl-PL" sz="1200" b="1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o bezpieczną infrastrukturę, higienę, BHP</a:t>
          </a:r>
          <a:endParaRPr lang="pl-PL" sz="1200" b="1" dirty="0">
            <a:solidFill>
              <a:schemeClr val="accent6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9648516-3417-452E-BBB2-36BE0E40D1B1}" type="parTrans" cxnId="{499D67F8-410A-459D-B9EC-967428C4DC4C}">
      <dgm:prSet/>
      <dgm:spPr/>
      <dgm:t>
        <a:bodyPr/>
        <a:lstStyle/>
        <a:p>
          <a:endParaRPr lang="pl-PL"/>
        </a:p>
      </dgm:t>
    </dgm:pt>
    <dgm:pt modelId="{232E2535-4915-4CDA-BD71-6D552DFC7455}" type="sibTrans" cxnId="{499D67F8-410A-459D-B9EC-967428C4DC4C}">
      <dgm:prSet/>
      <dgm:spPr/>
      <dgm:t>
        <a:bodyPr/>
        <a:lstStyle/>
        <a:p>
          <a:endParaRPr lang="pl-PL"/>
        </a:p>
      </dgm:t>
    </dgm:pt>
    <dgm:pt modelId="{38BCFB8C-3112-422F-874C-101F7560A6CB}">
      <dgm:prSet phldrT="[Tekst]" custT="1"/>
      <dgm:spPr/>
      <dgm:t>
        <a:bodyPr/>
        <a:lstStyle/>
        <a:p>
          <a:pPr>
            <a:lnSpc>
              <a:spcPct val="100000"/>
            </a:lnSpc>
          </a:pPr>
          <a:r>
            <a:rPr lang="pl-PL" sz="1200" b="1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zapewniamy bezpieczną drogę do szkoły</a:t>
          </a:r>
          <a:endParaRPr lang="pl-PL" sz="1200" b="1" dirty="0">
            <a:solidFill>
              <a:schemeClr val="accent6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8784D7A-E715-4292-8739-7424D009A9CF}" type="parTrans" cxnId="{854C9ABF-608B-473C-82D9-E81384F703C2}">
      <dgm:prSet/>
      <dgm:spPr/>
      <dgm:t>
        <a:bodyPr/>
        <a:lstStyle/>
        <a:p>
          <a:endParaRPr lang="pl-PL"/>
        </a:p>
      </dgm:t>
    </dgm:pt>
    <dgm:pt modelId="{D488A378-A906-4E05-BE7D-B461AA5CDBED}" type="sibTrans" cxnId="{854C9ABF-608B-473C-82D9-E81384F703C2}">
      <dgm:prSet/>
      <dgm:spPr/>
      <dgm:t>
        <a:bodyPr/>
        <a:lstStyle/>
        <a:p>
          <a:endParaRPr lang="pl-PL"/>
        </a:p>
      </dgm:t>
    </dgm:pt>
    <dgm:pt modelId="{EA661B75-232F-4581-8286-CC2353C62383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udzielamy pierwszej pomocy</a:t>
          </a:r>
          <a:endParaRPr lang="pl-PL" sz="1200" b="1" dirty="0">
            <a:solidFill>
              <a:schemeClr val="accent6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48D4BC9-2261-40C1-A85A-6D701F50C5A8}" type="parTrans" cxnId="{06FF61F6-8563-4360-8727-E69AE29AEDE4}">
      <dgm:prSet/>
      <dgm:spPr/>
      <dgm:t>
        <a:bodyPr/>
        <a:lstStyle/>
        <a:p>
          <a:endParaRPr lang="pl-PL"/>
        </a:p>
      </dgm:t>
    </dgm:pt>
    <dgm:pt modelId="{507A7219-C60A-4ED5-B04F-327B645A35F7}" type="sibTrans" cxnId="{06FF61F6-8563-4360-8727-E69AE29AEDE4}">
      <dgm:prSet/>
      <dgm:spPr/>
      <dgm:t>
        <a:bodyPr/>
        <a:lstStyle/>
        <a:p>
          <a:endParaRPr lang="pl-PL"/>
        </a:p>
      </dgm:t>
    </dgm:pt>
    <dgm:pt modelId="{75C20DB8-A429-49DF-AE5F-D379EDFD54D2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reagujemy</a:t>
          </a:r>
          <a:br>
            <a:rPr lang="pl-PL" sz="1200" b="1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rPr>
          </a:br>
          <a:r>
            <a:rPr lang="pl-PL" sz="1200" b="1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w sytuacjach  nadzwyczajnych</a:t>
          </a:r>
          <a:endParaRPr lang="pl-PL" sz="1200" b="1" dirty="0">
            <a:solidFill>
              <a:schemeClr val="accent6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3492D5A-64E7-4CE0-B493-E81FE2C86D09}" type="parTrans" cxnId="{54CB54FF-1B01-4B4F-B9D6-B0A44AF0472B}">
      <dgm:prSet/>
      <dgm:spPr/>
      <dgm:t>
        <a:bodyPr/>
        <a:lstStyle/>
        <a:p>
          <a:endParaRPr lang="pl-PL"/>
        </a:p>
      </dgm:t>
    </dgm:pt>
    <dgm:pt modelId="{07283B51-35B6-418D-B74A-F20D208EC877}" type="sibTrans" cxnId="{54CB54FF-1B01-4B4F-B9D6-B0A44AF0472B}">
      <dgm:prSet/>
      <dgm:spPr/>
      <dgm:t>
        <a:bodyPr/>
        <a:lstStyle/>
        <a:p>
          <a:endParaRPr lang="pl-PL"/>
        </a:p>
      </dgm:t>
    </dgm:pt>
    <dgm:pt modelId="{2A588291-D445-4707-A5C8-06EDA8C9C3E5}" type="pres">
      <dgm:prSet presAssocID="{B44E8E7E-F7A1-4AD1-9BDF-1D43728DFB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78B441B-9563-4178-8593-A992403D0B29}" type="pres">
      <dgm:prSet presAssocID="{0FC919CD-3F1F-4342-AAB7-CAF6A299D35A}" presName="centerShape" presStyleLbl="node0" presStyleIdx="0" presStyleCnt="1" custScaleX="122609"/>
      <dgm:spPr/>
      <dgm:t>
        <a:bodyPr/>
        <a:lstStyle/>
        <a:p>
          <a:endParaRPr lang="pl-PL"/>
        </a:p>
      </dgm:t>
    </dgm:pt>
    <dgm:pt modelId="{AEDEF9A8-5016-4786-A73A-7570BBE38A39}" type="pres">
      <dgm:prSet presAssocID="{BAE70875-3AD7-48A2-9FFF-9C70AFFB919E}" presName="node" presStyleLbl="node1" presStyleIdx="0" presStyleCnt="4" custScaleX="14469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488A9F-7D36-458C-9E17-2D5D7C21B4F7}" type="pres">
      <dgm:prSet presAssocID="{BAE70875-3AD7-48A2-9FFF-9C70AFFB919E}" presName="dummy" presStyleCnt="0"/>
      <dgm:spPr/>
      <dgm:t>
        <a:bodyPr/>
        <a:lstStyle/>
        <a:p>
          <a:endParaRPr lang="pl-PL"/>
        </a:p>
      </dgm:t>
    </dgm:pt>
    <dgm:pt modelId="{320E0B63-3927-4992-9734-ABBD958535E1}" type="pres">
      <dgm:prSet presAssocID="{232E2535-4915-4CDA-BD71-6D552DFC7455}" presName="sibTrans" presStyleLbl="sibTrans2D1" presStyleIdx="0" presStyleCnt="4"/>
      <dgm:spPr/>
      <dgm:t>
        <a:bodyPr/>
        <a:lstStyle/>
        <a:p>
          <a:endParaRPr lang="pl-PL"/>
        </a:p>
      </dgm:t>
    </dgm:pt>
    <dgm:pt modelId="{391C2F33-1896-45A2-B8DE-77A843B9C2A2}" type="pres">
      <dgm:prSet presAssocID="{38BCFB8C-3112-422F-874C-101F7560A6CB}" presName="node" presStyleLbl="node1" presStyleIdx="1" presStyleCnt="4" custScaleX="14255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3D3B54-E81D-4BD5-AD77-48CD4A8CF761}" type="pres">
      <dgm:prSet presAssocID="{38BCFB8C-3112-422F-874C-101F7560A6CB}" presName="dummy" presStyleCnt="0"/>
      <dgm:spPr/>
      <dgm:t>
        <a:bodyPr/>
        <a:lstStyle/>
        <a:p>
          <a:endParaRPr lang="pl-PL"/>
        </a:p>
      </dgm:t>
    </dgm:pt>
    <dgm:pt modelId="{66C91240-F091-4C3A-BEE1-CCD9A56BB80B}" type="pres">
      <dgm:prSet presAssocID="{D488A378-A906-4E05-BE7D-B461AA5CDBED}" presName="sibTrans" presStyleLbl="sibTrans2D1" presStyleIdx="1" presStyleCnt="4"/>
      <dgm:spPr/>
      <dgm:t>
        <a:bodyPr/>
        <a:lstStyle/>
        <a:p>
          <a:endParaRPr lang="pl-PL"/>
        </a:p>
      </dgm:t>
    </dgm:pt>
    <dgm:pt modelId="{CA572760-FD2F-4EB5-B885-05760F1A194C}" type="pres">
      <dgm:prSet presAssocID="{EA661B75-232F-4581-8286-CC2353C62383}" presName="node" presStyleLbl="node1" presStyleIdx="2" presStyleCnt="4" custScaleX="137588" custRadScaleRad="102835" custRadScaleInc="-389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8D6A66-A3C8-488E-99A3-76BD67F33FEC}" type="pres">
      <dgm:prSet presAssocID="{EA661B75-232F-4581-8286-CC2353C62383}" presName="dummy" presStyleCnt="0"/>
      <dgm:spPr/>
      <dgm:t>
        <a:bodyPr/>
        <a:lstStyle/>
        <a:p>
          <a:endParaRPr lang="pl-PL"/>
        </a:p>
      </dgm:t>
    </dgm:pt>
    <dgm:pt modelId="{920D3BD7-FC98-4055-B8FD-58E12FCCDC6D}" type="pres">
      <dgm:prSet presAssocID="{507A7219-C60A-4ED5-B04F-327B645A35F7}" presName="sibTrans" presStyleLbl="sibTrans2D1" presStyleIdx="2" presStyleCnt="4" custLinFactNeighborX="-285" custLinFactNeighborY="-285"/>
      <dgm:spPr/>
      <dgm:t>
        <a:bodyPr/>
        <a:lstStyle/>
        <a:p>
          <a:endParaRPr lang="pl-PL"/>
        </a:p>
      </dgm:t>
    </dgm:pt>
    <dgm:pt modelId="{8E9E9A78-CD8B-4416-9053-6EC2691D402E}" type="pres">
      <dgm:prSet presAssocID="{75C20DB8-A429-49DF-AE5F-D379EDFD54D2}" presName="node" presStyleLbl="node1" presStyleIdx="3" presStyleCnt="4" custScaleX="185920" custRadScaleRad="115426" custRadScaleInc="-54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8C26FC-10AE-4CAE-836D-1643F7897BEF}" type="pres">
      <dgm:prSet presAssocID="{75C20DB8-A429-49DF-AE5F-D379EDFD54D2}" presName="dummy" presStyleCnt="0"/>
      <dgm:spPr/>
      <dgm:t>
        <a:bodyPr/>
        <a:lstStyle/>
        <a:p>
          <a:endParaRPr lang="pl-PL"/>
        </a:p>
      </dgm:t>
    </dgm:pt>
    <dgm:pt modelId="{9E27FAB6-B2E5-45C0-AAB9-07D4446D613B}" type="pres">
      <dgm:prSet presAssocID="{07283B51-35B6-418D-B74A-F20D208EC877}" presName="sibTrans" presStyleLbl="sibTrans2D1" presStyleIdx="3" presStyleCnt="4"/>
      <dgm:spPr/>
      <dgm:t>
        <a:bodyPr/>
        <a:lstStyle/>
        <a:p>
          <a:endParaRPr lang="pl-PL"/>
        </a:p>
      </dgm:t>
    </dgm:pt>
  </dgm:ptLst>
  <dgm:cxnLst>
    <dgm:cxn modelId="{6AC13DCF-A310-468E-A0E8-8DEBA2182B40}" type="presOf" srcId="{B44E8E7E-F7A1-4AD1-9BDF-1D43728DFBCC}" destId="{2A588291-D445-4707-A5C8-06EDA8C9C3E5}" srcOrd="0" destOrd="0" presId="urn:microsoft.com/office/officeart/2005/8/layout/radial6"/>
    <dgm:cxn modelId="{AC0AEA3F-FD3E-45B2-B806-D966B299E676}" type="presOf" srcId="{75C20DB8-A429-49DF-AE5F-D379EDFD54D2}" destId="{8E9E9A78-CD8B-4416-9053-6EC2691D402E}" srcOrd="0" destOrd="0" presId="urn:microsoft.com/office/officeart/2005/8/layout/radial6"/>
    <dgm:cxn modelId="{2BC919AB-4F4F-40D5-9BB7-F1B0D3563FA0}" type="presOf" srcId="{07283B51-35B6-418D-B74A-F20D208EC877}" destId="{9E27FAB6-B2E5-45C0-AAB9-07D4446D613B}" srcOrd="0" destOrd="0" presId="urn:microsoft.com/office/officeart/2005/8/layout/radial6"/>
    <dgm:cxn modelId="{854C9ABF-608B-473C-82D9-E81384F703C2}" srcId="{0FC919CD-3F1F-4342-AAB7-CAF6A299D35A}" destId="{38BCFB8C-3112-422F-874C-101F7560A6CB}" srcOrd="1" destOrd="0" parTransId="{B8784D7A-E715-4292-8739-7424D009A9CF}" sibTransId="{D488A378-A906-4E05-BE7D-B461AA5CDBED}"/>
    <dgm:cxn modelId="{1AEDDE32-E123-4C60-968E-0BE2A96CF767}" type="presOf" srcId="{38BCFB8C-3112-422F-874C-101F7560A6CB}" destId="{391C2F33-1896-45A2-B8DE-77A843B9C2A2}" srcOrd="0" destOrd="0" presId="urn:microsoft.com/office/officeart/2005/8/layout/radial6"/>
    <dgm:cxn modelId="{499D67F8-410A-459D-B9EC-967428C4DC4C}" srcId="{0FC919CD-3F1F-4342-AAB7-CAF6A299D35A}" destId="{BAE70875-3AD7-48A2-9FFF-9C70AFFB919E}" srcOrd="0" destOrd="0" parTransId="{39648516-3417-452E-BBB2-36BE0E40D1B1}" sibTransId="{232E2535-4915-4CDA-BD71-6D552DFC7455}"/>
    <dgm:cxn modelId="{54CB54FF-1B01-4B4F-B9D6-B0A44AF0472B}" srcId="{0FC919CD-3F1F-4342-AAB7-CAF6A299D35A}" destId="{75C20DB8-A429-49DF-AE5F-D379EDFD54D2}" srcOrd="3" destOrd="0" parTransId="{83492D5A-64E7-4CE0-B493-E81FE2C86D09}" sibTransId="{07283B51-35B6-418D-B74A-F20D208EC877}"/>
    <dgm:cxn modelId="{35EB4884-5FC0-4E7B-9D24-02E8A6530FDC}" type="presOf" srcId="{BAE70875-3AD7-48A2-9FFF-9C70AFFB919E}" destId="{AEDEF9A8-5016-4786-A73A-7570BBE38A39}" srcOrd="0" destOrd="0" presId="urn:microsoft.com/office/officeart/2005/8/layout/radial6"/>
    <dgm:cxn modelId="{B1841CF2-31C3-43E7-B238-AB8D9BCFBF11}" type="presOf" srcId="{D488A378-A906-4E05-BE7D-B461AA5CDBED}" destId="{66C91240-F091-4C3A-BEE1-CCD9A56BB80B}" srcOrd="0" destOrd="0" presId="urn:microsoft.com/office/officeart/2005/8/layout/radial6"/>
    <dgm:cxn modelId="{B232EC4B-25EA-4BD9-B823-126A7D98B8F2}" srcId="{B44E8E7E-F7A1-4AD1-9BDF-1D43728DFBCC}" destId="{0FC919CD-3F1F-4342-AAB7-CAF6A299D35A}" srcOrd="0" destOrd="0" parTransId="{7F70EB9E-0F4E-4889-B860-E0A22967FECF}" sibTransId="{0C27CA47-6AB5-4E59-98F6-091AF5B119E2}"/>
    <dgm:cxn modelId="{52E69A0F-7B61-4E66-891C-1EDFF12C4743}" type="presOf" srcId="{0FC919CD-3F1F-4342-AAB7-CAF6A299D35A}" destId="{678B441B-9563-4178-8593-A992403D0B29}" srcOrd="0" destOrd="0" presId="urn:microsoft.com/office/officeart/2005/8/layout/radial6"/>
    <dgm:cxn modelId="{06FF61F6-8563-4360-8727-E69AE29AEDE4}" srcId="{0FC919CD-3F1F-4342-AAB7-CAF6A299D35A}" destId="{EA661B75-232F-4581-8286-CC2353C62383}" srcOrd="2" destOrd="0" parTransId="{648D4BC9-2261-40C1-A85A-6D701F50C5A8}" sibTransId="{507A7219-C60A-4ED5-B04F-327B645A35F7}"/>
    <dgm:cxn modelId="{3B3EDA16-3581-419D-A274-2709BA8DB660}" type="presOf" srcId="{232E2535-4915-4CDA-BD71-6D552DFC7455}" destId="{320E0B63-3927-4992-9734-ABBD958535E1}" srcOrd="0" destOrd="0" presId="urn:microsoft.com/office/officeart/2005/8/layout/radial6"/>
    <dgm:cxn modelId="{FB588407-BC03-4CCC-913F-C395CC3A3EE3}" type="presOf" srcId="{EA661B75-232F-4581-8286-CC2353C62383}" destId="{CA572760-FD2F-4EB5-B885-05760F1A194C}" srcOrd="0" destOrd="0" presId="urn:microsoft.com/office/officeart/2005/8/layout/radial6"/>
    <dgm:cxn modelId="{656439C3-DC63-4055-BF6B-EC6E1521E208}" type="presOf" srcId="{507A7219-C60A-4ED5-B04F-327B645A35F7}" destId="{920D3BD7-FC98-4055-B8FD-58E12FCCDC6D}" srcOrd="0" destOrd="0" presId="urn:microsoft.com/office/officeart/2005/8/layout/radial6"/>
    <dgm:cxn modelId="{26C37080-7994-452B-B582-91015495B8AC}" type="presParOf" srcId="{2A588291-D445-4707-A5C8-06EDA8C9C3E5}" destId="{678B441B-9563-4178-8593-A992403D0B29}" srcOrd="0" destOrd="0" presId="urn:microsoft.com/office/officeart/2005/8/layout/radial6"/>
    <dgm:cxn modelId="{B1CD26BE-33D6-4116-8161-AC286DE67FAC}" type="presParOf" srcId="{2A588291-D445-4707-A5C8-06EDA8C9C3E5}" destId="{AEDEF9A8-5016-4786-A73A-7570BBE38A39}" srcOrd="1" destOrd="0" presId="urn:microsoft.com/office/officeart/2005/8/layout/radial6"/>
    <dgm:cxn modelId="{7117B742-0212-4913-B135-2621ED469862}" type="presParOf" srcId="{2A588291-D445-4707-A5C8-06EDA8C9C3E5}" destId="{BA488A9F-7D36-458C-9E17-2D5D7C21B4F7}" srcOrd="2" destOrd="0" presId="urn:microsoft.com/office/officeart/2005/8/layout/radial6"/>
    <dgm:cxn modelId="{90843AC1-AA4C-4AB1-AD31-BAE98C66B3CA}" type="presParOf" srcId="{2A588291-D445-4707-A5C8-06EDA8C9C3E5}" destId="{320E0B63-3927-4992-9734-ABBD958535E1}" srcOrd="3" destOrd="0" presId="urn:microsoft.com/office/officeart/2005/8/layout/radial6"/>
    <dgm:cxn modelId="{ED764ED8-87D9-480D-906D-80EEEB7122A2}" type="presParOf" srcId="{2A588291-D445-4707-A5C8-06EDA8C9C3E5}" destId="{391C2F33-1896-45A2-B8DE-77A843B9C2A2}" srcOrd="4" destOrd="0" presId="urn:microsoft.com/office/officeart/2005/8/layout/radial6"/>
    <dgm:cxn modelId="{7AE28332-68BB-452E-A8A2-EF92689F1BA3}" type="presParOf" srcId="{2A588291-D445-4707-A5C8-06EDA8C9C3E5}" destId="{3C3D3B54-E81D-4BD5-AD77-48CD4A8CF761}" srcOrd="5" destOrd="0" presId="urn:microsoft.com/office/officeart/2005/8/layout/radial6"/>
    <dgm:cxn modelId="{010C0366-16F3-4273-A2FF-97288239931D}" type="presParOf" srcId="{2A588291-D445-4707-A5C8-06EDA8C9C3E5}" destId="{66C91240-F091-4C3A-BEE1-CCD9A56BB80B}" srcOrd="6" destOrd="0" presId="urn:microsoft.com/office/officeart/2005/8/layout/radial6"/>
    <dgm:cxn modelId="{948F423B-5846-489D-8C4B-321F4EC3D750}" type="presParOf" srcId="{2A588291-D445-4707-A5C8-06EDA8C9C3E5}" destId="{CA572760-FD2F-4EB5-B885-05760F1A194C}" srcOrd="7" destOrd="0" presId="urn:microsoft.com/office/officeart/2005/8/layout/radial6"/>
    <dgm:cxn modelId="{1725BDE2-91EE-4969-8500-B4D13D6EDB4A}" type="presParOf" srcId="{2A588291-D445-4707-A5C8-06EDA8C9C3E5}" destId="{118D6A66-A3C8-488E-99A3-76BD67F33FEC}" srcOrd="8" destOrd="0" presId="urn:microsoft.com/office/officeart/2005/8/layout/radial6"/>
    <dgm:cxn modelId="{0AA749CD-15EC-43DA-BA4E-DA571F957883}" type="presParOf" srcId="{2A588291-D445-4707-A5C8-06EDA8C9C3E5}" destId="{920D3BD7-FC98-4055-B8FD-58E12FCCDC6D}" srcOrd="9" destOrd="0" presId="urn:microsoft.com/office/officeart/2005/8/layout/radial6"/>
    <dgm:cxn modelId="{5461F158-653A-40DB-968B-CB7E3E0C9741}" type="presParOf" srcId="{2A588291-D445-4707-A5C8-06EDA8C9C3E5}" destId="{8E9E9A78-CD8B-4416-9053-6EC2691D402E}" srcOrd="10" destOrd="0" presId="urn:microsoft.com/office/officeart/2005/8/layout/radial6"/>
    <dgm:cxn modelId="{FCA88DFC-61A4-4BE1-B1FC-B550B5AD9ACA}" type="presParOf" srcId="{2A588291-D445-4707-A5C8-06EDA8C9C3E5}" destId="{FA8C26FC-10AE-4CAE-836D-1643F7897BEF}" srcOrd="11" destOrd="0" presId="urn:microsoft.com/office/officeart/2005/8/layout/radial6"/>
    <dgm:cxn modelId="{1025DE3C-F275-428D-8EB9-15FDFC9FBB93}" type="presParOf" srcId="{2A588291-D445-4707-A5C8-06EDA8C9C3E5}" destId="{9E27FAB6-B2E5-45C0-AAB9-07D4446D6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A0A32A-7A32-48E8-BF42-4DDA69F4C23C}" type="doc">
      <dgm:prSet loTypeId="urn:microsoft.com/office/officeart/2005/8/layout/radial6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3D6CA9EC-59DE-43DC-A8B9-9599C3956761}">
      <dgm:prSet phldrT="[Tekst]" custT="1"/>
      <dgm:spPr/>
      <dgm:t>
        <a:bodyPr/>
        <a:lstStyle/>
        <a:p>
          <a:r>
            <a:rPr lang="pl-PL" sz="1400" b="1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DBAMY O BEZPIECZNE ZACHOWANIA UCZNIA</a:t>
          </a:r>
          <a:endParaRPr lang="pl-PL" sz="1400" b="1" dirty="0">
            <a:solidFill>
              <a:schemeClr val="accent6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2D26A03-6194-48F0-9AFA-9FF97B19DC1C}" type="parTrans" cxnId="{D3DA797D-3FF4-404C-97F4-B3878EAC1E61}">
      <dgm:prSet/>
      <dgm:spPr/>
      <dgm:t>
        <a:bodyPr/>
        <a:lstStyle/>
        <a:p>
          <a:endParaRPr lang="pl-PL"/>
        </a:p>
      </dgm:t>
    </dgm:pt>
    <dgm:pt modelId="{2C454775-473E-4D35-9001-804AE97FC52C}" type="sibTrans" cxnId="{D3DA797D-3FF4-404C-97F4-B3878EAC1E61}">
      <dgm:prSet/>
      <dgm:spPr/>
      <dgm:t>
        <a:bodyPr/>
        <a:lstStyle/>
        <a:p>
          <a:endParaRPr lang="pl-PL"/>
        </a:p>
      </dgm:t>
    </dgm:pt>
    <dgm:pt modelId="{5F8C84A8-F338-4FF6-BF62-7594BCD7D5AB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podejmujemy działania profilaktyczne</a:t>
          </a:r>
          <a:endParaRPr lang="pl-PL" sz="1200" b="1" dirty="0">
            <a:solidFill>
              <a:schemeClr val="accent6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0318951-7485-4333-B1EF-A31985E7ADCA}" type="parTrans" cxnId="{2E4953DC-62AE-4E1B-A740-D9BA02015108}">
      <dgm:prSet/>
      <dgm:spPr/>
      <dgm:t>
        <a:bodyPr/>
        <a:lstStyle/>
        <a:p>
          <a:endParaRPr lang="pl-PL"/>
        </a:p>
      </dgm:t>
    </dgm:pt>
    <dgm:pt modelId="{87F404AC-3017-46ED-9364-7545FB67E679}" type="sibTrans" cxnId="{2E4953DC-62AE-4E1B-A740-D9BA02015108}">
      <dgm:prSet/>
      <dgm:spPr/>
      <dgm:t>
        <a:bodyPr/>
        <a:lstStyle/>
        <a:p>
          <a:endParaRPr lang="pl-PL"/>
        </a:p>
      </dgm:t>
    </dgm:pt>
    <dgm:pt modelId="{E23D543E-3E48-4307-9DF2-73FC823AA031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przeciwdziałamy uzależnieniom</a:t>
          </a:r>
          <a:endParaRPr lang="pl-PL" sz="1200" b="1" dirty="0">
            <a:solidFill>
              <a:schemeClr val="accent6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CA30A7A-08E1-43EB-A7A9-35A98288A13D}" type="parTrans" cxnId="{04BE5651-2D25-4CF4-B536-B5081A2F3D0E}">
      <dgm:prSet/>
      <dgm:spPr/>
      <dgm:t>
        <a:bodyPr/>
        <a:lstStyle/>
        <a:p>
          <a:endParaRPr lang="pl-PL"/>
        </a:p>
      </dgm:t>
    </dgm:pt>
    <dgm:pt modelId="{D8451E88-040D-41F7-9C0C-E8A77DD2DA63}" type="sibTrans" cxnId="{04BE5651-2D25-4CF4-B536-B5081A2F3D0E}">
      <dgm:prSet/>
      <dgm:spPr/>
      <dgm:t>
        <a:bodyPr/>
        <a:lstStyle/>
        <a:p>
          <a:endParaRPr lang="pl-PL"/>
        </a:p>
      </dgm:t>
    </dgm:pt>
    <dgm:pt modelId="{799891F3-DA6B-4B0C-B92F-8E815B70AF67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dbamy o właściwe relacje i klimat szkoły/</a:t>
          </a:r>
        </a:p>
        <a:p>
          <a:r>
            <a:rPr lang="pl-PL" sz="1200" b="1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przedszkola</a:t>
          </a:r>
          <a:endParaRPr lang="pl-PL" sz="1200" b="1" dirty="0">
            <a:solidFill>
              <a:schemeClr val="accent6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C1488EF-F791-43C1-8E9F-B3D05DE06C9D}" type="parTrans" cxnId="{500B45A2-EDC3-4107-8F95-565F3F4C1FA4}">
      <dgm:prSet/>
      <dgm:spPr/>
      <dgm:t>
        <a:bodyPr/>
        <a:lstStyle/>
        <a:p>
          <a:endParaRPr lang="pl-PL"/>
        </a:p>
      </dgm:t>
    </dgm:pt>
    <dgm:pt modelId="{306F7117-2AD9-4C3A-A9CD-05D42FEE6A76}" type="sibTrans" cxnId="{500B45A2-EDC3-4107-8F95-565F3F4C1FA4}">
      <dgm:prSet/>
      <dgm:spPr/>
      <dgm:t>
        <a:bodyPr/>
        <a:lstStyle/>
        <a:p>
          <a:endParaRPr lang="pl-PL"/>
        </a:p>
      </dgm:t>
    </dgm:pt>
    <dgm:pt modelId="{87987774-CED7-40FA-8622-8F9D2F3C8DAF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promujemy i zapewniamy  zdrowy styl życia</a:t>
          </a:r>
          <a:endParaRPr lang="pl-PL" sz="1200" b="1" dirty="0">
            <a:solidFill>
              <a:schemeClr val="accent6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08D9BC5-F1D0-4A88-8CFE-466BE1804FB1}" type="parTrans" cxnId="{6C13FBD1-0B74-4806-9612-876583337CC8}">
      <dgm:prSet/>
      <dgm:spPr/>
      <dgm:t>
        <a:bodyPr/>
        <a:lstStyle/>
        <a:p>
          <a:endParaRPr lang="pl-PL"/>
        </a:p>
      </dgm:t>
    </dgm:pt>
    <dgm:pt modelId="{7F8A03B9-D22C-427B-890A-B729D67A001A}" type="sibTrans" cxnId="{6C13FBD1-0B74-4806-9612-876583337CC8}">
      <dgm:prSet/>
      <dgm:spPr/>
      <dgm:t>
        <a:bodyPr/>
        <a:lstStyle/>
        <a:p>
          <a:endParaRPr lang="pl-PL"/>
        </a:p>
      </dgm:t>
    </dgm:pt>
    <dgm:pt modelId="{004C1C97-267D-4781-9C52-32FBC5DEA99F}">
      <dgm:prSet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dbamy o bezpieczeństwo w Internecie</a:t>
          </a:r>
          <a:endParaRPr lang="pl-PL" sz="1200" b="1" dirty="0">
            <a:solidFill>
              <a:schemeClr val="accent6">
                <a:lumMod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A1567F-E00D-4262-BAEC-AD8A2BDD59F5}" type="parTrans" cxnId="{C0290D40-E1F6-4253-B970-E8DC09DC0341}">
      <dgm:prSet/>
      <dgm:spPr/>
      <dgm:t>
        <a:bodyPr/>
        <a:lstStyle/>
        <a:p>
          <a:endParaRPr lang="pl-PL"/>
        </a:p>
      </dgm:t>
    </dgm:pt>
    <dgm:pt modelId="{67F1E584-DD0E-4035-BD50-A0DE2026B743}" type="sibTrans" cxnId="{C0290D40-E1F6-4253-B970-E8DC09DC0341}">
      <dgm:prSet/>
      <dgm:spPr/>
      <dgm:t>
        <a:bodyPr/>
        <a:lstStyle/>
        <a:p>
          <a:endParaRPr lang="pl-PL"/>
        </a:p>
      </dgm:t>
    </dgm:pt>
    <dgm:pt modelId="{57A998C4-D3EB-4840-ACA2-8C654CEE057F}" type="pres">
      <dgm:prSet presAssocID="{67A0A32A-7A32-48E8-BF42-4DDA69F4C23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9C420C9-3A3B-467C-A48B-0965E3926B25}" type="pres">
      <dgm:prSet presAssocID="{3D6CA9EC-59DE-43DC-A8B9-9599C3956761}" presName="centerShape" presStyleLbl="node0" presStyleIdx="0" presStyleCnt="1" custScaleX="119157" custLinFactNeighborX="-1258" custLinFactNeighborY="-132"/>
      <dgm:spPr/>
      <dgm:t>
        <a:bodyPr/>
        <a:lstStyle/>
        <a:p>
          <a:endParaRPr lang="pl-PL"/>
        </a:p>
      </dgm:t>
    </dgm:pt>
    <dgm:pt modelId="{56267688-DF36-44DD-AE29-5E22182323B0}" type="pres">
      <dgm:prSet presAssocID="{5F8C84A8-F338-4FF6-BF62-7594BCD7D5AB}" presName="node" presStyleLbl="node1" presStyleIdx="0" presStyleCnt="5" custScaleX="166494" custRadScaleRad="100167" custRadScaleInc="-505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2FCBAF-492C-4A46-A9B5-842D5A1F1370}" type="pres">
      <dgm:prSet presAssocID="{5F8C84A8-F338-4FF6-BF62-7594BCD7D5AB}" presName="dummy" presStyleCnt="0"/>
      <dgm:spPr/>
      <dgm:t>
        <a:bodyPr/>
        <a:lstStyle/>
        <a:p>
          <a:endParaRPr lang="pl-PL"/>
        </a:p>
      </dgm:t>
    </dgm:pt>
    <dgm:pt modelId="{8568B9F8-F514-4639-87B1-8DC0B2A017DC}" type="pres">
      <dgm:prSet presAssocID="{87F404AC-3017-46ED-9364-7545FB67E679}" presName="sibTrans" presStyleLbl="sibTrans2D1" presStyleIdx="0" presStyleCnt="5"/>
      <dgm:spPr/>
      <dgm:t>
        <a:bodyPr/>
        <a:lstStyle/>
        <a:p>
          <a:endParaRPr lang="pl-PL"/>
        </a:p>
      </dgm:t>
    </dgm:pt>
    <dgm:pt modelId="{CA5191FA-31B2-4206-BC61-092EFE3FDB15}" type="pres">
      <dgm:prSet presAssocID="{E23D543E-3E48-4307-9DF2-73FC823AA031}" presName="node" presStyleLbl="node1" presStyleIdx="1" presStyleCnt="5" custScaleX="176821" custScaleY="100000" custRadScaleRad="92673" custRadScaleInc="-1173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1F8329-473D-4AE2-BABB-0A3162601735}" type="pres">
      <dgm:prSet presAssocID="{E23D543E-3E48-4307-9DF2-73FC823AA031}" presName="dummy" presStyleCnt="0"/>
      <dgm:spPr/>
      <dgm:t>
        <a:bodyPr/>
        <a:lstStyle/>
        <a:p>
          <a:endParaRPr lang="pl-PL"/>
        </a:p>
      </dgm:t>
    </dgm:pt>
    <dgm:pt modelId="{014BE878-D09A-45C7-8C84-7CA8443EEC14}" type="pres">
      <dgm:prSet presAssocID="{D8451E88-040D-41F7-9C0C-E8A77DD2DA63}" presName="sibTrans" presStyleLbl="sibTrans2D1" presStyleIdx="1" presStyleCnt="5"/>
      <dgm:spPr/>
      <dgm:t>
        <a:bodyPr/>
        <a:lstStyle/>
        <a:p>
          <a:endParaRPr lang="pl-PL"/>
        </a:p>
      </dgm:t>
    </dgm:pt>
    <dgm:pt modelId="{D01827A6-81C9-4331-A08B-BC3B3D6ED87E}" type="pres">
      <dgm:prSet presAssocID="{004C1C97-267D-4781-9C52-32FBC5DEA99F}" presName="node" presStyleLbl="node1" presStyleIdx="2" presStyleCnt="5" custScaleX="192905" custScaleY="787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6B8EB1-8E97-4EEC-AA20-9EDD8D4E4E52}" type="pres">
      <dgm:prSet presAssocID="{004C1C97-267D-4781-9C52-32FBC5DEA99F}" presName="dummy" presStyleCnt="0"/>
      <dgm:spPr/>
    </dgm:pt>
    <dgm:pt modelId="{116A1C15-7B9D-42E4-BFA6-58202849F087}" type="pres">
      <dgm:prSet presAssocID="{67F1E584-DD0E-4035-BD50-A0DE2026B743}" presName="sibTrans" presStyleLbl="sibTrans2D1" presStyleIdx="2" presStyleCnt="5"/>
      <dgm:spPr/>
      <dgm:t>
        <a:bodyPr/>
        <a:lstStyle/>
        <a:p>
          <a:endParaRPr lang="pl-PL"/>
        </a:p>
      </dgm:t>
    </dgm:pt>
    <dgm:pt modelId="{58218870-983E-4E7A-B015-74356AABAE1A}" type="pres">
      <dgm:prSet presAssocID="{799891F3-DA6B-4B0C-B92F-8E815B70AF67}" presName="node" presStyleLbl="node1" presStyleIdx="3" presStyleCnt="5" custScaleX="163518" custRadScaleRad="84921" custRadScaleInc="-829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52001E-2BA9-4C60-8A30-FDA2FE24C3BD}" type="pres">
      <dgm:prSet presAssocID="{799891F3-DA6B-4B0C-B92F-8E815B70AF67}" presName="dummy" presStyleCnt="0"/>
      <dgm:spPr/>
      <dgm:t>
        <a:bodyPr/>
        <a:lstStyle/>
        <a:p>
          <a:endParaRPr lang="pl-PL"/>
        </a:p>
      </dgm:t>
    </dgm:pt>
    <dgm:pt modelId="{ACCFCF3B-8CA6-4ED0-A0A9-8B0CA48D5F5A}" type="pres">
      <dgm:prSet presAssocID="{306F7117-2AD9-4C3A-A9CD-05D42FEE6A76}" presName="sibTrans" presStyleLbl="sibTrans2D1" presStyleIdx="3" presStyleCnt="5"/>
      <dgm:spPr/>
      <dgm:t>
        <a:bodyPr/>
        <a:lstStyle/>
        <a:p>
          <a:endParaRPr lang="pl-PL"/>
        </a:p>
      </dgm:t>
    </dgm:pt>
    <dgm:pt modelId="{9A577C01-CD2D-4835-AA0D-2714E65E971D}" type="pres">
      <dgm:prSet presAssocID="{87987774-CED7-40FA-8622-8F9D2F3C8DAF}" presName="node" presStyleLbl="node1" presStyleIdx="4" presStyleCnt="5" custScaleX="14023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C88A4C-F2C8-4E75-B49C-C65D482C6F02}" type="pres">
      <dgm:prSet presAssocID="{87987774-CED7-40FA-8622-8F9D2F3C8DAF}" presName="dummy" presStyleCnt="0"/>
      <dgm:spPr/>
      <dgm:t>
        <a:bodyPr/>
        <a:lstStyle/>
        <a:p>
          <a:endParaRPr lang="pl-PL"/>
        </a:p>
      </dgm:t>
    </dgm:pt>
    <dgm:pt modelId="{385D2D5F-C5AB-4657-9574-DDEC9493DE18}" type="pres">
      <dgm:prSet presAssocID="{7F8A03B9-D22C-427B-890A-B729D67A001A}" presName="sibTrans" presStyleLbl="sibTrans2D1" presStyleIdx="4" presStyleCnt="5"/>
      <dgm:spPr/>
      <dgm:t>
        <a:bodyPr/>
        <a:lstStyle/>
        <a:p>
          <a:endParaRPr lang="pl-PL"/>
        </a:p>
      </dgm:t>
    </dgm:pt>
  </dgm:ptLst>
  <dgm:cxnLst>
    <dgm:cxn modelId="{602DA473-1652-4E5C-973E-8FB1D18BE31E}" type="presOf" srcId="{D8451E88-040D-41F7-9C0C-E8A77DD2DA63}" destId="{014BE878-D09A-45C7-8C84-7CA8443EEC14}" srcOrd="0" destOrd="0" presId="urn:microsoft.com/office/officeart/2005/8/layout/radial6"/>
    <dgm:cxn modelId="{B487D2D9-C838-4B2E-922F-A9FA2EC56817}" type="presOf" srcId="{7F8A03B9-D22C-427B-890A-B729D67A001A}" destId="{385D2D5F-C5AB-4657-9574-DDEC9493DE18}" srcOrd="0" destOrd="0" presId="urn:microsoft.com/office/officeart/2005/8/layout/radial6"/>
    <dgm:cxn modelId="{7D114FBC-51CC-43C7-8F27-38BAE6F46457}" type="presOf" srcId="{67F1E584-DD0E-4035-BD50-A0DE2026B743}" destId="{116A1C15-7B9D-42E4-BFA6-58202849F087}" srcOrd="0" destOrd="0" presId="urn:microsoft.com/office/officeart/2005/8/layout/radial6"/>
    <dgm:cxn modelId="{531E4386-B3AD-4AF9-824E-09F831109BA7}" type="presOf" srcId="{306F7117-2AD9-4C3A-A9CD-05D42FEE6A76}" destId="{ACCFCF3B-8CA6-4ED0-A0A9-8B0CA48D5F5A}" srcOrd="0" destOrd="0" presId="urn:microsoft.com/office/officeart/2005/8/layout/radial6"/>
    <dgm:cxn modelId="{30971F43-5FA0-408E-998D-A4D32DDA72DC}" type="presOf" srcId="{799891F3-DA6B-4B0C-B92F-8E815B70AF67}" destId="{58218870-983E-4E7A-B015-74356AABAE1A}" srcOrd="0" destOrd="0" presId="urn:microsoft.com/office/officeart/2005/8/layout/radial6"/>
    <dgm:cxn modelId="{98B788BC-E889-4B5A-8FC2-CB4B548A9BFC}" type="presOf" srcId="{E23D543E-3E48-4307-9DF2-73FC823AA031}" destId="{CA5191FA-31B2-4206-BC61-092EFE3FDB15}" srcOrd="0" destOrd="0" presId="urn:microsoft.com/office/officeart/2005/8/layout/radial6"/>
    <dgm:cxn modelId="{8021968D-1A89-4305-B4B4-ACA74B4BF817}" type="presOf" srcId="{004C1C97-267D-4781-9C52-32FBC5DEA99F}" destId="{D01827A6-81C9-4331-A08B-BC3B3D6ED87E}" srcOrd="0" destOrd="0" presId="urn:microsoft.com/office/officeart/2005/8/layout/radial6"/>
    <dgm:cxn modelId="{D3DA797D-3FF4-404C-97F4-B3878EAC1E61}" srcId="{67A0A32A-7A32-48E8-BF42-4DDA69F4C23C}" destId="{3D6CA9EC-59DE-43DC-A8B9-9599C3956761}" srcOrd="0" destOrd="0" parTransId="{02D26A03-6194-48F0-9AFA-9FF97B19DC1C}" sibTransId="{2C454775-473E-4D35-9001-804AE97FC52C}"/>
    <dgm:cxn modelId="{A3255152-91E1-42D0-84F8-6F3E5948CC60}" type="presOf" srcId="{5F8C84A8-F338-4FF6-BF62-7594BCD7D5AB}" destId="{56267688-DF36-44DD-AE29-5E22182323B0}" srcOrd="0" destOrd="0" presId="urn:microsoft.com/office/officeart/2005/8/layout/radial6"/>
    <dgm:cxn modelId="{2E4953DC-62AE-4E1B-A740-D9BA02015108}" srcId="{3D6CA9EC-59DE-43DC-A8B9-9599C3956761}" destId="{5F8C84A8-F338-4FF6-BF62-7594BCD7D5AB}" srcOrd="0" destOrd="0" parTransId="{10318951-7485-4333-B1EF-A31985E7ADCA}" sibTransId="{87F404AC-3017-46ED-9364-7545FB67E679}"/>
    <dgm:cxn modelId="{C0290D40-E1F6-4253-B970-E8DC09DC0341}" srcId="{3D6CA9EC-59DE-43DC-A8B9-9599C3956761}" destId="{004C1C97-267D-4781-9C52-32FBC5DEA99F}" srcOrd="2" destOrd="0" parTransId="{75A1567F-E00D-4262-BAEC-AD8A2BDD59F5}" sibTransId="{67F1E584-DD0E-4035-BD50-A0DE2026B743}"/>
    <dgm:cxn modelId="{2247DC94-1803-4769-9C98-484E61985AEB}" type="presOf" srcId="{87987774-CED7-40FA-8622-8F9D2F3C8DAF}" destId="{9A577C01-CD2D-4835-AA0D-2714E65E971D}" srcOrd="0" destOrd="0" presId="urn:microsoft.com/office/officeart/2005/8/layout/radial6"/>
    <dgm:cxn modelId="{C2C4968C-FEBE-40F3-AAEE-3BF7FCB5CFDD}" type="presOf" srcId="{87F404AC-3017-46ED-9364-7545FB67E679}" destId="{8568B9F8-F514-4639-87B1-8DC0B2A017DC}" srcOrd="0" destOrd="0" presId="urn:microsoft.com/office/officeart/2005/8/layout/radial6"/>
    <dgm:cxn modelId="{6C13FBD1-0B74-4806-9612-876583337CC8}" srcId="{3D6CA9EC-59DE-43DC-A8B9-9599C3956761}" destId="{87987774-CED7-40FA-8622-8F9D2F3C8DAF}" srcOrd="4" destOrd="0" parTransId="{708D9BC5-F1D0-4A88-8CFE-466BE1804FB1}" sibTransId="{7F8A03B9-D22C-427B-890A-B729D67A001A}"/>
    <dgm:cxn modelId="{500B45A2-EDC3-4107-8F95-565F3F4C1FA4}" srcId="{3D6CA9EC-59DE-43DC-A8B9-9599C3956761}" destId="{799891F3-DA6B-4B0C-B92F-8E815B70AF67}" srcOrd="3" destOrd="0" parTransId="{5C1488EF-F791-43C1-8E9F-B3D05DE06C9D}" sibTransId="{306F7117-2AD9-4C3A-A9CD-05D42FEE6A76}"/>
    <dgm:cxn modelId="{43982483-5434-43E7-A4C4-ACCCEA117D96}" type="presOf" srcId="{3D6CA9EC-59DE-43DC-A8B9-9599C3956761}" destId="{F9C420C9-3A3B-467C-A48B-0965E3926B25}" srcOrd="0" destOrd="0" presId="urn:microsoft.com/office/officeart/2005/8/layout/radial6"/>
    <dgm:cxn modelId="{6F5CCD32-ED5B-4350-B1CA-B9F5F69C85EE}" type="presOf" srcId="{67A0A32A-7A32-48E8-BF42-4DDA69F4C23C}" destId="{57A998C4-D3EB-4840-ACA2-8C654CEE057F}" srcOrd="0" destOrd="0" presId="urn:microsoft.com/office/officeart/2005/8/layout/radial6"/>
    <dgm:cxn modelId="{04BE5651-2D25-4CF4-B536-B5081A2F3D0E}" srcId="{3D6CA9EC-59DE-43DC-A8B9-9599C3956761}" destId="{E23D543E-3E48-4307-9DF2-73FC823AA031}" srcOrd="1" destOrd="0" parTransId="{3CA30A7A-08E1-43EB-A7A9-35A98288A13D}" sibTransId="{D8451E88-040D-41F7-9C0C-E8A77DD2DA63}"/>
    <dgm:cxn modelId="{0600C7A1-E6AF-4422-BE32-2BBC6ED37E04}" type="presParOf" srcId="{57A998C4-D3EB-4840-ACA2-8C654CEE057F}" destId="{F9C420C9-3A3B-467C-A48B-0965E3926B25}" srcOrd="0" destOrd="0" presId="urn:microsoft.com/office/officeart/2005/8/layout/radial6"/>
    <dgm:cxn modelId="{100045B4-F69E-4AE4-8486-A2C6029D458B}" type="presParOf" srcId="{57A998C4-D3EB-4840-ACA2-8C654CEE057F}" destId="{56267688-DF36-44DD-AE29-5E22182323B0}" srcOrd="1" destOrd="0" presId="urn:microsoft.com/office/officeart/2005/8/layout/radial6"/>
    <dgm:cxn modelId="{B02A9C65-0D18-4D19-88CD-50C985ECDAD2}" type="presParOf" srcId="{57A998C4-D3EB-4840-ACA2-8C654CEE057F}" destId="{4C2FCBAF-492C-4A46-A9B5-842D5A1F1370}" srcOrd="2" destOrd="0" presId="urn:microsoft.com/office/officeart/2005/8/layout/radial6"/>
    <dgm:cxn modelId="{F90C45EF-0BE9-43B5-A49B-A8B4500B17B4}" type="presParOf" srcId="{57A998C4-D3EB-4840-ACA2-8C654CEE057F}" destId="{8568B9F8-F514-4639-87B1-8DC0B2A017DC}" srcOrd="3" destOrd="0" presId="urn:microsoft.com/office/officeart/2005/8/layout/radial6"/>
    <dgm:cxn modelId="{1FFD0A15-2954-4FE7-ABB7-FB8709FA9A60}" type="presParOf" srcId="{57A998C4-D3EB-4840-ACA2-8C654CEE057F}" destId="{CA5191FA-31B2-4206-BC61-092EFE3FDB15}" srcOrd="4" destOrd="0" presId="urn:microsoft.com/office/officeart/2005/8/layout/radial6"/>
    <dgm:cxn modelId="{09BD8C2E-E717-4BD0-973F-F9F1D611B244}" type="presParOf" srcId="{57A998C4-D3EB-4840-ACA2-8C654CEE057F}" destId="{EF1F8329-473D-4AE2-BABB-0A3162601735}" srcOrd="5" destOrd="0" presId="urn:microsoft.com/office/officeart/2005/8/layout/radial6"/>
    <dgm:cxn modelId="{6CF10FFD-6EF8-45E1-9629-7E26E0128FFC}" type="presParOf" srcId="{57A998C4-D3EB-4840-ACA2-8C654CEE057F}" destId="{014BE878-D09A-45C7-8C84-7CA8443EEC14}" srcOrd="6" destOrd="0" presId="urn:microsoft.com/office/officeart/2005/8/layout/radial6"/>
    <dgm:cxn modelId="{4AC5A35B-8F8C-41B2-9CEB-814BBE4C9AEE}" type="presParOf" srcId="{57A998C4-D3EB-4840-ACA2-8C654CEE057F}" destId="{D01827A6-81C9-4331-A08B-BC3B3D6ED87E}" srcOrd="7" destOrd="0" presId="urn:microsoft.com/office/officeart/2005/8/layout/radial6"/>
    <dgm:cxn modelId="{8017940B-37F9-4DFD-A39A-4A0F882FEC7F}" type="presParOf" srcId="{57A998C4-D3EB-4840-ACA2-8C654CEE057F}" destId="{FA6B8EB1-8E97-4EEC-AA20-9EDD8D4E4E52}" srcOrd="8" destOrd="0" presId="urn:microsoft.com/office/officeart/2005/8/layout/radial6"/>
    <dgm:cxn modelId="{5E147106-0779-4DFB-B305-1DD13BA7E199}" type="presParOf" srcId="{57A998C4-D3EB-4840-ACA2-8C654CEE057F}" destId="{116A1C15-7B9D-42E4-BFA6-58202849F087}" srcOrd="9" destOrd="0" presId="urn:microsoft.com/office/officeart/2005/8/layout/radial6"/>
    <dgm:cxn modelId="{094F0854-01A7-4C81-899C-9267A503A649}" type="presParOf" srcId="{57A998C4-D3EB-4840-ACA2-8C654CEE057F}" destId="{58218870-983E-4E7A-B015-74356AABAE1A}" srcOrd="10" destOrd="0" presId="urn:microsoft.com/office/officeart/2005/8/layout/radial6"/>
    <dgm:cxn modelId="{1DB5A5E9-3FA8-4E2B-9170-CAF487318B5D}" type="presParOf" srcId="{57A998C4-D3EB-4840-ACA2-8C654CEE057F}" destId="{9752001E-2BA9-4C60-8A30-FDA2FE24C3BD}" srcOrd="11" destOrd="0" presId="urn:microsoft.com/office/officeart/2005/8/layout/radial6"/>
    <dgm:cxn modelId="{DD950467-211A-43C2-878F-AB420411789B}" type="presParOf" srcId="{57A998C4-D3EB-4840-ACA2-8C654CEE057F}" destId="{ACCFCF3B-8CA6-4ED0-A0A9-8B0CA48D5F5A}" srcOrd="12" destOrd="0" presId="urn:microsoft.com/office/officeart/2005/8/layout/radial6"/>
    <dgm:cxn modelId="{6CD2BB11-DFD8-4838-B8B8-1E29F70DEC62}" type="presParOf" srcId="{57A998C4-D3EB-4840-ACA2-8C654CEE057F}" destId="{9A577C01-CD2D-4835-AA0D-2714E65E971D}" srcOrd="13" destOrd="0" presId="urn:microsoft.com/office/officeart/2005/8/layout/radial6"/>
    <dgm:cxn modelId="{7E010147-05FD-47B2-940E-050AB71E998B}" type="presParOf" srcId="{57A998C4-D3EB-4840-ACA2-8C654CEE057F}" destId="{48C88A4C-F2C8-4E75-B49C-C65D482C6F02}" srcOrd="14" destOrd="0" presId="urn:microsoft.com/office/officeart/2005/8/layout/radial6"/>
    <dgm:cxn modelId="{2537DF9C-EF2C-463C-8294-C8717306B403}" type="presParOf" srcId="{57A998C4-D3EB-4840-ACA2-8C654CEE057F}" destId="{385D2D5F-C5AB-4657-9574-DDEC9493DE1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88C384-DB6D-4C5C-8953-86F8B76A753C}" type="datetimeFigureOut">
              <a:rPr lang="pl-PL"/>
              <a:pPr>
                <a:defRPr/>
              </a:pPr>
              <a:t>2020-03-11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96F7C3-1076-4658-8094-16D4918EEC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51629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96F7C3-1076-4658-8094-16D4918EEC24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98270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F125F-890E-41C0-A59B-E9461FD8E9D6}" type="datetime1">
              <a:rPr lang="pl-PL"/>
              <a:pPr>
                <a:defRPr/>
              </a:pPr>
              <a:t>2020-03-11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E91FA-0CAE-4564-99BE-98F2193A0E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6FA22-244F-485D-843E-E8051C5D7732}" type="datetime1">
              <a:rPr lang="pl-PL"/>
              <a:pPr>
                <a:defRPr/>
              </a:pPr>
              <a:t>2020-03-11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67EBB-BBF5-4AE4-B029-BD7CD452895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5FA8C-C875-47D9-B736-0772F5DD0023}" type="datetime1">
              <a:rPr lang="pl-PL"/>
              <a:pPr>
                <a:defRPr/>
              </a:pPr>
              <a:t>2020-03-11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3183E-F49E-49EE-85F4-4EC784A02CE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DAD1-33C4-45BB-8295-4C8F5BAC08BD}" type="datetime1">
              <a:rPr lang="pl-PL"/>
              <a:pPr>
                <a:defRPr/>
              </a:pPr>
              <a:t>2020-03-11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390E-E482-4888-A491-B3799CE700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BA9C5-B83D-4299-BA1F-574A24C541C9}" type="datetime1">
              <a:rPr lang="pl-PL"/>
              <a:pPr>
                <a:defRPr/>
              </a:pPr>
              <a:t>2020-03-11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0940E-9032-44DF-8FB6-A6BD0528D5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6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6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A5B70-0909-4791-8307-797B71DB1D1D}" type="datetime1">
              <a:rPr lang="pl-PL"/>
              <a:pPr>
                <a:defRPr/>
              </a:pPr>
              <a:t>2020-03-11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mmm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E759D-1D88-47FA-B838-D1B0555A0F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823ED-FB9F-4E95-BB2A-997C40094287}" type="datetime1">
              <a:rPr lang="pl-PL"/>
              <a:pPr>
                <a:defRPr/>
              </a:pPr>
              <a:t>2020-03-11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mmm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119BD-3EF3-4AD9-89E4-B00AC166B8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84C40-99A6-47FA-A5F8-475A05CC7A53}" type="datetime1">
              <a:rPr lang="pl-PL"/>
              <a:pPr>
                <a:defRPr/>
              </a:pPr>
              <a:t>2020-03-11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mmm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409C6-D624-457F-91A1-2F965A5D44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A105-962D-4FC2-918F-9E861C3421F7}" type="datetime1">
              <a:rPr lang="pl-PL"/>
              <a:pPr>
                <a:defRPr/>
              </a:pPr>
              <a:t>2020-03-11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mmm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5E1E0-9472-4A57-98D0-7866BF6E7A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249A-EAD2-42CB-BBEC-4FD54DB37510}" type="datetime1">
              <a:rPr lang="pl-PL"/>
              <a:pPr>
                <a:defRPr/>
              </a:pPr>
              <a:t>2020-03-11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mmm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BBF97-20C7-46CC-80C2-2A4AB426EE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48486-B529-4D67-B247-550F6D2CCFC3}" type="datetime1">
              <a:rPr lang="pl-PL"/>
              <a:pPr>
                <a:defRPr/>
              </a:pPr>
              <a:t>2020-03-11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mmm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DE496-378D-4A52-86D4-BE532DA4BD0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0954" tIns="30477" rIns="60954" bIns="304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0954" tIns="30477" rIns="60954" bIns="30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60954" tIns="30477" rIns="60954" bIns="3047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C81E67-D8C7-4997-B18E-BAF557605080}" type="datetime1">
              <a:rPr lang="pl-PL"/>
              <a:pPr>
                <a:defRPr/>
              </a:pPr>
              <a:t>2020-03-11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60954" tIns="30477" rIns="60954" bIns="3047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mmm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60954" tIns="30477" rIns="60954" bIns="3047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753005-59CB-4A79-BF44-E28001578D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31" name="Obraz 8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 spd="med">
    <p:fade/>
  </p:transition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7013" indent="-227013" algn="l" defTabSz="9128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ole tekstowe 3"/>
          <p:cNvSpPr txBox="1">
            <a:spLocks noChangeArrowheads="1"/>
          </p:cNvSpPr>
          <p:nvPr/>
        </p:nvSpPr>
        <p:spPr bwMode="auto">
          <a:xfrm>
            <a:off x="1403648" y="1916113"/>
            <a:ext cx="59046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sz="4000" b="1" dirty="0" smtClean="0">
              <a:solidFill>
                <a:srgbClr val="002060"/>
              </a:solidFill>
              <a:cs typeface="Kalinga" pitchFamily="34" charset="0"/>
            </a:endParaRPr>
          </a:p>
          <a:p>
            <a:pPr algn="ctr"/>
            <a:r>
              <a:rPr lang="pl-PL" sz="4000" b="1" dirty="0" smtClean="0">
                <a:solidFill>
                  <a:srgbClr val="002060"/>
                </a:solidFill>
                <a:cs typeface="Kalinga" pitchFamily="34" charset="0"/>
              </a:rPr>
              <a:t>Bezpieczeństwo </a:t>
            </a:r>
            <a:r>
              <a:rPr lang="pl-PL" sz="4000" b="1" dirty="0">
                <a:solidFill>
                  <a:srgbClr val="002060"/>
                </a:solidFill>
                <a:cs typeface="Kalinga" pitchFamily="34" charset="0"/>
              </a:rPr>
              <a:t>ucznia w </a:t>
            </a:r>
            <a:r>
              <a:rPr lang="pl-PL" sz="4000" b="1" dirty="0" smtClean="0">
                <a:solidFill>
                  <a:srgbClr val="002060"/>
                </a:solidFill>
                <a:cs typeface="Kalinga" pitchFamily="34" charset="0"/>
              </a:rPr>
              <a:t>szkole/przedszkolu </a:t>
            </a:r>
            <a:r>
              <a:rPr lang="pl-PL" sz="4000" b="1" dirty="0">
                <a:solidFill>
                  <a:srgbClr val="002060"/>
                </a:solidFill>
                <a:cs typeface="Kalinga" pitchFamily="34" charset="0"/>
              </a:rPr>
              <a:t>– czynniki zapewniające osobowy rozwój dziecka.</a:t>
            </a:r>
            <a:r>
              <a:rPr lang="pl-PL" sz="4000" b="1" dirty="0">
                <a:solidFill>
                  <a:srgbClr val="002060"/>
                </a:solidFill>
                <a:latin typeface="Calibri" pitchFamily="34" charset="0"/>
                <a:cs typeface="Kalinga" pitchFamily="34" charset="0"/>
              </a:rPr>
              <a:t>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9C46F-623C-46CF-8920-AC204F868913}" type="slidenum">
              <a:rPr lang="pl-PL"/>
              <a:pPr>
                <a:defRPr/>
              </a:pPr>
              <a:t>1</a:t>
            </a:fld>
            <a:endParaRPr lang="pl-PL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813"/>
            <a:ext cx="4104456" cy="1151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365125"/>
            <a:ext cx="7831782" cy="903635"/>
          </a:xfrm>
        </p:spPr>
        <p:txBody>
          <a:bodyPr/>
          <a:lstStyle/>
          <a:p>
            <a:r>
              <a:rPr lang="pl-PL" sz="28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pl-PL" sz="2800" b="1" dirty="0" smtClean="0">
                <a:solidFill>
                  <a:srgbClr val="C00000"/>
                </a:solidFill>
                <a:latin typeface="+mn-lt"/>
              </a:rPr>
            </a:b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047806" cy="5124227"/>
          </a:xfrm>
        </p:spPr>
        <p:txBody>
          <a:bodyPr/>
          <a:lstStyle/>
          <a:p>
            <a:pPr marL="0" indent="0" algn="just">
              <a:buNone/>
              <a:defRPr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827584" y="692696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dirty="0" smtClean="0">
              <a:latin typeface="+mn-lt"/>
            </a:endParaRPr>
          </a:p>
          <a:p>
            <a:pPr algn="just"/>
            <a:r>
              <a:rPr lang="pl-PL" sz="2800" dirty="0" smtClean="0">
                <a:latin typeface="+mn-lt"/>
              </a:rPr>
              <a:t>Organizacja </a:t>
            </a:r>
            <a:r>
              <a:rPr lang="pl-PL" sz="2800" dirty="0">
                <a:latin typeface="+mn-lt"/>
              </a:rPr>
              <a:t>pracy </a:t>
            </a:r>
            <a:r>
              <a:rPr lang="pl-PL" sz="2800" dirty="0" smtClean="0">
                <a:latin typeface="+mn-lt"/>
              </a:rPr>
              <a:t>szkoły/przedszkola, warunki techniczne </a:t>
            </a:r>
            <a:r>
              <a:rPr lang="pl-PL" sz="2800" dirty="0">
                <a:latin typeface="+mn-lt"/>
              </a:rPr>
              <a:t>ale przede wszystkim relacje interpersonalne i klimat społeczny </a:t>
            </a:r>
            <a:r>
              <a:rPr lang="pl-PL" sz="2800" dirty="0" smtClean="0">
                <a:latin typeface="+mn-lt"/>
              </a:rPr>
              <a:t>szkoły/przedszkola </a:t>
            </a:r>
            <a:r>
              <a:rPr lang="pl-PL" sz="2800" dirty="0">
                <a:latin typeface="+mn-lt"/>
              </a:rPr>
              <a:t>mogą wpływać na poprawę bezpieczeństwa i stają się czynnikami chroniącymi przed </a:t>
            </a:r>
            <a:r>
              <a:rPr lang="pl-PL" sz="2800" dirty="0" smtClean="0">
                <a:latin typeface="+mn-lt"/>
              </a:rPr>
              <a:t>wypadkami, ale także przed agresją</a:t>
            </a:r>
            <a:r>
              <a:rPr lang="pl-PL" sz="2800" dirty="0">
                <a:latin typeface="+mn-lt"/>
              </a:rPr>
              <a:t>, patologiami, </a:t>
            </a:r>
            <a:r>
              <a:rPr lang="pl-PL" sz="2800" dirty="0" smtClean="0">
                <a:latin typeface="+mn-lt"/>
              </a:rPr>
              <a:t>sytuacjami trudnymi.</a:t>
            </a: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7811006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00801" cy="1254274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B050"/>
                </a:solidFill>
                <a:latin typeface="Calibri" pitchFamily="34" charset="0"/>
              </a:rPr>
              <a:t>Problematyka bezpieczeństwa w przepisach prawa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611560" y="1340768"/>
            <a:ext cx="7903790" cy="4836195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Tematyka bezpieczeństwa jest bardzo wyraźnie podkreślona w wielu aktach prawa – w tym - zarówno rangi ustawy, jak i w rozporządzeniach. </a:t>
            </a:r>
          </a:p>
          <a:p>
            <a:pPr marL="0" indent="0" algn="just">
              <a:buNone/>
            </a:pPr>
            <a:r>
              <a:rPr lang="pl-PL" sz="2400" dirty="0"/>
              <a:t>Obok </a:t>
            </a:r>
            <a:r>
              <a:rPr lang="pl-PL" sz="2400" dirty="0" smtClean="0"/>
              <a:t>wielu różnych </a:t>
            </a:r>
            <a:r>
              <a:rPr lang="pl-PL" sz="2400" dirty="0"/>
              <a:t>regulacji prawnych dotyczących tego </a:t>
            </a:r>
            <a:r>
              <a:rPr lang="pl-PL" sz="2400" dirty="0" smtClean="0"/>
              <a:t>zagadnienia, </a:t>
            </a:r>
            <a:r>
              <a:rPr lang="pl-PL" sz="2400" dirty="0"/>
              <a:t>nauczycieli obliguje zapis zawarty w </a:t>
            </a:r>
            <a:r>
              <a:rPr lang="pl-PL" sz="2400" b="1" dirty="0" smtClean="0">
                <a:solidFill>
                  <a:srgbClr val="00B050"/>
                </a:solidFill>
              </a:rPr>
              <a:t>art. </a:t>
            </a:r>
            <a:r>
              <a:rPr lang="pl-PL" sz="2400" b="1" dirty="0">
                <a:solidFill>
                  <a:srgbClr val="00B050"/>
                </a:solidFill>
              </a:rPr>
              <a:t>6 Karty Nauczyciela</a:t>
            </a:r>
            <a:r>
              <a:rPr lang="pl-PL" sz="2400" dirty="0"/>
              <a:t>: </a:t>
            </a:r>
            <a:r>
              <a:rPr lang="pl-PL" sz="2400" b="1" dirty="0"/>
              <a:t>,,Nauczyciel obowiązany jest: rzetelnie realizować zadania związane z powierzonym mu stanowiskiem oraz podstawowymi funkcjami szkoły: dydaktyczną, wychowawczą i opiekuńczą, </a:t>
            </a:r>
            <a:r>
              <a:rPr lang="pl-PL" sz="2400" b="1" dirty="0">
                <a:solidFill>
                  <a:srgbClr val="FF0000"/>
                </a:solidFill>
              </a:rPr>
              <a:t>w tym zadania związane z zapewnieniem bezpieczeństwa uczniom w czasie zajęć organizowanych przez szkołę”. </a:t>
            </a:r>
            <a:endParaRPr lang="pl-PL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65125"/>
            <a:ext cx="8335838" cy="903635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Zadania organu prowadzącego szkoły/przedszkola</a:t>
            </a:r>
            <a:endParaRPr lang="pl-PL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047806" cy="5124227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Ustawa z dnia 14 grudnia 2016 r. Prawo Oświatowe:</a:t>
            </a:r>
          </a:p>
          <a:p>
            <a:pPr marL="0" indent="0" algn="just">
              <a:buNone/>
            </a:pPr>
            <a:r>
              <a:rPr lang="pl-PL" b="1" dirty="0"/>
              <a:t>Art. 10. </a:t>
            </a:r>
            <a:r>
              <a:rPr lang="pl-PL" dirty="0"/>
              <a:t>1. Organ prowadzący szkołę lub placówkę odpowiada za jej działalność. Do zadań organu prowadzącego szkołę lub placówkę należy w szczególności: </a:t>
            </a:r>
          </a:p>
          <a:p>
            <a:pPr marL="0" indent="0" algn="just">
              <a:buNone/>
            </a:pPr>
            <a:r>
              <a:rPr lang="pl-PL" dirty="0"/>
              <a:t>1) zapewnienie warunków działania szkoły lub placówki, </a:t>
            </a:r>
            <a:r>
              <a:rPr lang="pl-PL" b="1" dirty="0">
                <a:solidFill>
                  <a:srgbClr val="FF0000"/>
                </a:solidFill>
              </a:rPr>
              <a:t>w tym bezpiecznych i higienicznych warunków nauki, wychowania i opieki</a:t>
            </a:r>
            <a:r>
              <a:rPr lang="pl-PL" dirty="0"/>
              <a:t>;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3551569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365125"/>
            <a:ext cx="7903790" cy="1047651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Zadania dyrektora szkoły/przedszkola:</a:t>
            </a:r>
            <a:endParaRPr lang="pl-PL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268760"/>
            <a:ext cx="7903790" cy="490820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Ustawa z dnia 14 grudnia 2016 r. Prawo Oświatowe:</a:t>
            </a:r>
          </a:p>
          <a:p>
            <a:pPr marL="0" indent="0" algn="just">
              <a:buNone/>
            </a:pPr>
            <a:r>
              <a:rPr lang="pl-PL" b="1" dirty="0"/>
              <a:t>Art. 68. </a:t>
            </a:r>
            <a:r>
              <a:rPr lang="pl-PL" dirty="0"/>
              <a:t>1. Dyrektor szkoły lub placówki w szczególności: </a:t>
            </a:r>
            <a:r>
              <a:rPr lang="pl-PL" dirty="0" smtClean="0"/>
              <a:t>(…)</a:t>
            </a:r>
          </a:p>
          <a:p>
            <a:pPr marL="0" indent="0" algn="just">
              <a:buNone/>
            </a:pPr>
            <a:r>
              <a:rPr lang="pl-PL" dirty="0"/>
              <a:t>3) sprawuje opiekę nad uczniami oraz stwarza warunki harmonijnego rozwoju psychofizycznego poprzez aktywne działania prozdrowotne; </a:t>
            </a: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>
                <a:solidFill>
                  <a:srgbClr val="FF0000"/>
                </a:solidFill>
              </a:rPr>
              <a:t>6)</a:t>
            </a:r>
            <a:r>
              <a:rPr lang="pl-PL" dirty="0"/>
              <a:t> </a:t>
            </a:r>
            <a:r>
              <a:rPr lang="pl-PL" dirty="0">
                <a:solidFill>
                  <a:srgbClr val="FF0000"/>
                </a:solidFill>
              </a:rPr>
              <a:t>wykonuje zadania związane z zapewnieniem bezpieczeństwa uczniom i nauczycielom w czasie zajęć organizowanych przez szkołę lub placówkę;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452494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8263830" cy="1440159"/>
          </a:xfrm>
        </p:spPr>
        <p:txBody>
          <a:bodyPr/>
          <a:lstStyle/>
          <a:p>
            <a:r>
              <a:rPr lang="pl-PL" sz="2400" b="1" dirty="0" smtClean="0">
                <a:solidFill>
                  <a:srgbClr val="00B050"/>
                </a:solidFill>
                <a:latin typeface="+mn-lt"/>
              </a:rPr>
              <a:t>Rozporządzenie MEN i S z dnia 31.12.2002 r.  </a:t>
            </a:r>
            <a:r>
              <a:rPr lang="pl-PL" sz="2400" b="1" dirty="0">
                <a:solidFill>
                  <a:srgbClr val="00B050"/>
                </a:solidFill>
                <a:latin typeface="+mn-lt"/>
              </a:rPr>
              <a:t>w sprawie bezpieczeństwa i higieny w publicznych i niepublicznych szkołach i placówkach </a:t>
            </a:r>
            <a:r>
              <a:rPr lang="pl-PL" sz="2400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pl-PL" sz="2400" b="1" dirty="0">
                <a:solidFill>
                  <a:srgbClr val="00B050"/>
                </a:solidFill>
                <a:latin typeface="+mn-lt"/>
              </a:rPr>
              <a:t>(</a:t>
            </a:r>
            <a:r>
              <a:rPr lang="pl-PL" sz="2400" b="1" dirty="0" err="1">
                <a:solidFill>
                  <a:srgbClr val="00B050"/>
                </a:solidFill>
                <a:latin typeface="+mn-lt"/>
              </a:rPr>
              <a:t>Dz</a:t>
            </a:r>
            <a:r>
              <a:rPr lang="pl-PL" sz="2400" b="1" dirty="0">
                <a:solidFill>
                  <a:srgbClr val="00B050"/>
                </a:solidFill>
                <a:latin typeface="+mn-lt"/>
              </a:rPr>
              <a:t> .U. z 2003 r. Nr 6, poz. 69 ze zm.).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047806" cy="4764187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/>
              <a:t>Poruszone w nim zagadnienia  odnoszą się do </a:t>
            </a:r>
            <a:r>
              <a:rPr lang="pl-PL" sz="2400" dirty="0" smtClean="0"/>
              <a:t>wielu kwestii związanych z bezpieczeństwem: planu zajęć, możliwości pozostawiania podręczników,  </a:t>
            </a:r>
            <a:r>
              <a:rPr lang="pl-PL" sz="2400" dirty="0"/>
              <a:t>ewakuacji, właściwego oświetlenia, ogrzewania, </a:t>
            </a:r>
            <a:r>
              <a:rPr lang="pl-PL" sz="2400" dirty="0" smtClean="0"/>
              <a:t>wentylacji, zasad prowadzenia remontów, możliwości zawieszania zajęć. </a:t>
            </a:r>
            <a:r>
              <a:rPr lang="pl-PL" sz="2400" dirty="0"/>
              <a:t>Zwraca także uwagę na zabezpieczenia dotyczące terenu, </a:t>
            </a:r>
            <a:r>
              <a:rPr lang="pl-PL" sz="2400" dirty="0" smtClean="0"/>
              <a:t>pomieszczeń szkoły lub przedszkola, </a:t>
            </a:r>
            <a:r>
              <a:rPr lang="pl-PL" sz="2400" dirty="0"/>
              <a:t>urządzeń, </a:t>
            </a:r>
            <a:r>
              <a:rPr lang="pl-PL" sz="2400" dirty="0" smtClean="0"/>
              <a:t>na zgodny </a:t>
            </a:r>
            <a:r>
              <a:rPr lang="pl-PL" sz="2400" dirty="0"/>
              <a:t>ze standardami system instalacji </a:t>
            </a:r>
            <a:r>
              <a:rPr lang="pl-PL" sz="2400" dirty="0" err="1"/>
              <a:t>wodno</a:t>
            </a:r>
            <a:r>
              <a:rPr lang="pl-PL" sz="2400" dirty="0"/>
              <a:t> – kanalizacyjnej z wszelkimi niezbędnymi zabezpieczeniami otworów i innych zagłębień, bezpieczne wejścia i wyjścia z budynku </a:t>
            </a:r>
            <a:r>
              <a:rPr lang="pl-PL" sz="2400" dirty="0" smtClean="0"/>
              <a:t>szkolnego, wyposażenie w odpowiednie meble, apteczki.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02540437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119814" cy="792088"/>
          </a:xfrm>
        </p:spPr>
        <p:txBody>
          <a:bodyPr/>
          <a:lstStyle/>
          <a:p>
            <a:r>
              <a:rPr lang="pl-PL" sz="2800" b="1" dirty="0" smtClean="0">
                <a:latin typeface="+mn-lt"/>
              </a:rPr>
              <a:t>Istotną część tego rozporządzenia stanowią przepisy dotyczące: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628800"/>
            <a:ext cx="7903790" cy="4548163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Wychowania fizycznego, sportu </a:t>
            </a:r>
            <a:r>
              <a:rPr lang="pl-PL" dirty="0"/>
              <a:t>i </a:t>
            </a:r>
            <a:r>
              <a:rPr lang="pl-PL" dirty="0" smtClean="0"/>
              <a:t>turystyki, zasad organizowania kuchni, stołówki, warsztatów, laboratoriów, pracowni </a:t>
            </a:r>
            <a:r>
              <a:rPr lang="pl-PL" dirty="0"/>
              <a:t>oraz </a:t>
            </a:r>
            <a:r>
              <a:rPr lang="pl-PL" dirty="0" smtClean="0"/>
              <a:t>stanowisk </a:t>
            </a:r>
            <a:r>
              <a:rPr lang="pl-PL" dirty="0"/>
              <a:t>praktycznej nauki </a:t>
            </a:r>
            <a:r>
              <a:rPr lang="pl-PL" dirty="0" smtClean="0"/>
              <a:t>zawodu.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Ponadto rozporządzenie szczegółowo omawia kwestię wypadków </a:t>
            </a:r>
            <a:r>
              <a:rPr lang="pl-PL" dirty="0"/>
              <a:t>osób pozostających pod opieką szkoły i </a:t>
            </a:r>
            <a:r>
              <a:rPr lang="pl-PL" dirty="0" smtClean="0"/>
              <a:t>placówki.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5133215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§ 13 </a:t>
            </a:r>
            <a:r>
              <a:rPr lang="pl-PL" sz="2800" b="1" dirty="0" err="1" smtClean="0">
                <a:solidFill>
                  <a:srgbClr val="00B050"/>
                </a:solidFill>
                <a:latin typeface="+mn-lt"/>
              </a:rPr>
              <a:t>w.w</a:t>
            </a:r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. rozporządzenia</a:t>
            </a:r>
            <a:endParaRPr lang="pl-PL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511256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„</a:t>
            </a:r>
            <a:r>
              <a:rPr lang="pl-PL" b="1" dirty="0" smtClean="0"/>
              <a:t>Niedopuszczalne </a:t>
            </a:r>
            <a:r>
              <a:rPr lang="pl-PL" b="1" dirty="0"/>
              <a:t>jest prowadzenie jakichkolwiek zajęć bez nadzoru upoważnionej do tego osoby</a:t>
            </a:r>
            <a:r>
              <a:rPr lang="pl-PL" dirty="0"/>
              <a:t>”. </a:t>
            </a:r>
            <a:endParaRPr lang="pl-PL" dirty="0" smtClean="0"/>
          </a:p>
          <a:p>
            <a:pPr algn="just"/>
            <a:r>
              <a:rPr lang="pl-PL" sz="2400" dirty="0" smtClean="0"/>
              <a:t>Do </a:t>
            </a:r>
            <a:r>
              <a:rPr lang="pl-PL" sz="2400" dirty="0"/>
              <a:t>obowiązków nauczyciela należy stały nadzór w trakcie prowadzenia zajęć, systematyczne kontrolowanie miejsc, gdzie prowadzone są zajęcia, powiadomienie </a:t>
            </a:r>
            <a:r>
              <a:rPr lang="pl-PL" sz="2400" dirty="0" smtClean="0"/>
              <a:t>dyrektora szkoły/przedszkola o </a:t>
            </a:r>
            <a:r>
              <a:rPr lang="pl-PL" sz="2400" dirty="0"/>
              <a:t>uszkodzonych salach lub </a:t>
            </a:r>
            <a:r>
              <a:rPr lang="pl-PL" sz="2400" dirty="0" smtClean="0"/>
              <a:t>sprzętach, itp.</a:t>
            </a:r>
            <a:endParaRPr lang="pl-PL" sz="2400" dirty="0"/>
          </a:p>
          <a:p>
            <a:pPr algn="just"/>
            <a:r>
              <a:rPr lang="pl-PL" sz="2400" dirty="0"/>
              <a:t>Ważnym czynnikiem bezpieczeństwa jest także kontrola obecności uczniów na każdych zajęciach.</a:t>
            </a:r>
          </a:p>
          <a:p>
            <a:pPr algn="just"/>
            <a:r>
              <a:rPr lang="pl-PL" sz="2400" dirty="0"/>
              <a:t>Nauczyciel musi mieć świadomość odpowiedzialności prawnej za zapewnianie bezpieczeństwa uczniów.</a:t>
            </a:r>
          </a:p>
          <a:p>
            <a:pPr marL="0" indent="0" algn="just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0311798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63830" cy="615603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Bezpieczna droga do szkoły</a:t>
            </a:r>
            <a:endParaRPr lang="pl-PL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08720"/>
            <a:ext cx="8102724" cy="5359450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>
                <a:solidFill>
                  <a:srgbClr val="0070C0"/>
                </a:solidFill>
                <a:ea typeface="Times New Roman"/>
                <a:cs typeface="Arial" pitchFamily="34" charset="0"/>
              </a:rPr>
              <a:t>Ustawa Prawo </a:t>
            </a:r>
            <a:r>
              <a:rPr lang="pl-PL" sz="2400" b="1" dirty="0" smtClean="0">
                <a:solidFill>
                  <a:srgbClr val="0070C0"/>
                </a:solidFill>
                <a:ea typeface="Times New Roman"/>
                <a:cs typeface="Arial" pitchFamily="34" charset="0"/>
              </a:rPr>
              <a:t>oświatowe </a:t>
            </a:r>
            <a:r>
              <a:rPr lang="pl-PL" sz="2400" dirty="0" smtClean="0">
                <a:solidFill>
                  <a:srgbClr val="0070C0"/>
                </a:solidFill>
                <a:ea typeface="Times New Roman"/>
                <a:cs typeface="Arial" pitchFamily="34" charset="0"/>
              </a:rPr>
              <a:t>(</a:t>
            </a:r>
            <a:r>
              <a:rPr lang="pl-PL" sz="2400" dirty="0">
                <a:solidFill>
                  <a:srgbClr val="0070C0"/>
                </a:solidFill>
                <a:ea typeface="Times New Roman"/>
                <a:cs typeface="Arial" pitchFamily="34" charset="0"/>
              </a:rPr>
              <a:t>A</a:t>
            </a:r>
            <a:r>
              <a:rPr lang="pl-PL" sz="2400" dirty="0" smtClean="0">
                <a:solidFill>
                  <a:srgbClr val="0070C0"/>
                </a:solidFill>
                <a:ea typeface="Times New Roman"/>
                <a:cs typeface="Arial" pitchFamily="34" charset="0"/>
              </a:rPr>
              <a:t>rt. 39 ust.3)</a:t>
            </a:r>
            <a:endParaRPr lang="pl-PL" sz="2400" dirty="0">
              <a:solidFill>
                <a:srgbClr val="0070C0"/>
              </a:solidFill>
              <a:cs typeface="Arial" pitchFamily="34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ea typeface="Times New Roman"/>
                <a:cs typeface="Arial" pitchFamily="34" charset="0"/>
              </a:rPr>
              <a:t>Organ prowadzący ma obowiązek zapewnić bezpłatny transport </a:t>
            </a:r>
            <a:r>
              <a:rPr lang="pl-PL" sz="2400" dirty="0" smtClean="0">
                <a:solidFill>
                  <a:prstClr val="black"/>
                </a:solidFill>
                <a:ea typeface="Times New Roman"/>
                <a:cs typeface="Arial" pitchFamily="34" charset="0"/>
              </a:rPr>
              <a:t>i </a:t>
            </a:r>
            <a:r>
              <a:rPr lang="pl-PL" sz="2400" dirty="0">
                <a:solidFill>
                  <a:prstClr val="black"/>
                </a:solidFill>
                <a:ea typeface="Times New Roman"/>
                <a:cs typeface="Arial" pitchFamily="34" charset="0"/>
              </a:rPr>
              <a:t>opiekę w czasie przewozu, j</a:t>
            </a:r>
            <a:r>
              <a:rPr lang="pl-PL" sz="2400" dirty="0">
                <a:ea typeface="Times New Roman"/>
                <a:cs typeface="Arial" pitchFamily="34" charset="0"/>
              </a:rPr>
              <a:t>eżeli droga dziecka z domu do szkoły przekracza ustawowe odległości. </a:t>
            </a:r>
            <a:endParaRPr lang="pl-PL" sz="2400" dirty="0" smtClean="0">
              <a:ea typeface="Times New Roman"/>
              <a:cs typeface="Arial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400" b="1" dirty="0">
                <a:solidFill>
                  <a:srgbClr val="0070C0"/>
                </a:solidFill>
                <a:ea typeface="Times New Roman"/>
                <a:cs typeface="Arial" pitchFamily="34" charset="0"/>
              </a:rPr>
              <a:t>Ustawa Prawo o ruchu drogowym </a:t>
            </a:r>
            <a:r>
              <a:rPr lang="pl-PL" sz="2400" dirty="0">
                <a:solidFill>
                  <a:srgbClr val="0070C0"/>
                </a:solidFill>
                <a:ea typeface="Times New Roman"/>
                <a:cs typeface="Arial" pitchFamily="34" charset="0"/>
              </a:rPr>
              <a:t>(</a:t>
            </a:r>
            <a:r>
              <a:rPr lang="pl-PL" sz="2400" dirty="0">
                <a:solidFill>
                  <a:srgbClr val="0070C0"/>
                </a:solidFill>
                <a:cs typeface="Arial" pitchFamily="34" charset="0"/>
              </a:rPr>
              <a:t>Art.  11. ust 1-3; art. 12 ust.1; art. 43 ust. 1-2</a:t>
            </a:r>
            <a:r>
              <a:rPr lang="pl-PL" sz="2400" dirty="0" smtClean="0">
                <a:solidFill>
                  <a:srgbClr val="0070C0"/>
                </a:solidFill>
                <a:cs typeface="Arial" pitchFamily="34" charset="0"/>
              </a:rPr>
              <a:t>)</a:t>
            </a:r>
            <a:endParaRPr lang="pl-PL" sz="2400" dirty="0">
              <a:solidFill>
                <a:srgbClr val="0070C0"/>
              </a:solidFill>
              <a:ea typeface="Times New Roman"/>
              <a:cs typeface="Arial" pitchFamily="34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>
                <a:ea typeface="Times New Roman"/>
                <a:cs typeface="Arial" pitchFamily="34" charset="0"/>
              </a:rPr>
              <a:t>Zasady poruszania się pieszych.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>
                <a:ea typeface="Times New Roman"/>
                <a:cs typeface="Arial" pitchFamily="34" charset="0"/>
              </a:rPr>
              <a:t>Zasady poruszania się kolumn pieszych.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>
                <a:ea typeface="Times New Roman"/>
                <a:cs typeface="Arial" pitchFamily="34" charset="0"/>
              </a:rPr>
              <a:t>Zasady poruszania się podczas rajdów rowerowych.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i="1" dirty="0">
              <a:solidFill>
                <a:srgbClr val="0000FF"/>
              </a:solidFill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20699486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1"/>
            <a:ext cx="8119814" cy="792087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Wycieczki, krajoznawstwo i turystyka</a:t>
            </a:r>
            <a:endParaRPr lang="pl-PL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980728"/>
            <a:ext cx="7975798" cy="5196235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cs typeface="Arial" pitchFamily="34" charset="0"/>
              </a:rPr>
              <a:t>Zapewnienie opieki i bezpieczeństwa przez </a:t>
            </a:r>
            <a:r>
              <a:rPr lang="pl-PL" sz="2400" dirty="0" smtClean="0">
                <a:cs typeface="Arial" pitchFamily="34" charset="0"/>
              </a:rPr>
              <a:t>szkołę/przedszkole podczas </a:t>
            </a:r>
            <a:r>
              <a:rPr lang="pl-PL" sz="2400" dirty="0">
                <a:cs typeface="Arial" pitchFamily="34" charset="0"/>
              </a:rPr>
              <a:t>wycieczek i imprez odbywa się </a:t>
            </a:r>
            <a:r>
              <a:rPr lang="pl-PL" sz="2400" dirty="0" smtClean="0">
                <a:cs typeface="Arial" pitchFamily="34" charset="0"/>
              </a:rPr>
              <a:t>w </a:t>
            </a:r>
            <a:r>
              <a:rPr lang="pl-PL" sz="2400" dirty="0">
                <a:cs typeface="Arial" pitchFamily="34" charset="0"/>
              </a:rPr>
              <a:t>sposób określony w przepisach wydanych na podstawie ustawy o</a:t>
            </a:r>
            <a:r>
              <a:rPr lang="pl-PL" sz="2400" dirty="0" smtClean="0">
                <a:cs typeface="Arial" pitchFamily="34" charset="0"/>
              </a:rPr>
              <a:t> </a:t>
            </a:r>
            <a:r>
              <a:rPr lang="pl-PL" sz="2400" dirty="0">
                <a:cs typeface="Arial" pitchFamily="34" charset="0"/>
              </a:rPr>
              <a:t>kulturze fizycznej i ustawy </a:t>
            </a:r>
            <a:r>
              <a:rPr lang="pl-PL" sz="2400" dirty="0" smtClean="0">
                <a:cs typeface="Arial" pitchFamily="34" charset="0"/>
              </a:rPr>
              <a:t>o systemie oświaty i ustawy Prawo oświatowe.</a:t>
            </a:r>
            <a:endParaRPr lang="pl-PL" sz="2400" dirty="0">
              <a:cs typeface="Arial" pitchFamily="34" charset="0"/>
            </a:endParaRPr>
          </a:p>
          <a:p>
            <a:r>
              <a:rPr lang="pl-PL" sz="2400" b="1" dirty="0"/>
              <a:t>Rozporządzenie Ministra Edukacji Narodowej z dnia 25 maja 2018 r. w sprawie warunków i sposobu organizowania przez publiczne przedszkola, szkoły i placówki krajoznawstwa i </a:t>
            </a:r>
            <a:r>
              <a:rPr lang="pl-PL" sz="2400" b="1" dirty="0" smtClean="0"/>
              <a:t>turystyki (Dz.U. 2018 r. poz.1533),</a:t>
            </a:r>
          </a:p>
          <a:p>
            <a:r>
              <a:rPr lang="pl-PL" sz="2400" b="1" dirty="0">
                <a:cs typeface="Arial" pitchFamily="34" charset="0"/>
              </a:rPr>
              <a:t>Rozporządzenie Ministra Edukacji Narodowej i Sportu                   z dnia 8 listopada 2001 r. w sprawie warunków i sposobu organizowania przez publiczne przedszkola, szkoły                        i placówki krajoznawstwa i </a:t>
            </a:r>
            <a:r>
              <a:rPr lang="pl-PL" sz="2400" b="1" dirty="0" smtClean="0">
                <a:cs typeface="Arial" pitchFamily="34" charset="0"/>
              </a:rPr>
              <a:t>turystyki (Dz. U. 2001 r., Nr 135 poz.  1516 ze zm.)</a:t>
            </a:r>
            <a:endParaRPr lang="pl-PL" sz="2400" b="1" dirty="0">
              <a:cs typeface="Arial" pitchFamily="34" charset="0"/>
            </a:endParaRPr>
          </a:p>
          <a:p>
            <a:endParaRPr lang="pl-PL" sz="2400" b="1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78617915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365125"/>
            <a:ext cx="7831782" cy="831627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Stołówki, żywienie</a:t>
            </a:r>
            <a:endParaRPr lang="pl-PL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>
                <a:ea typeface="Times New Roman"/>
                <a:cs typeface="Arial" pitchFamily="34" charset="0"/>
              </a:rPr>
              <a:t>Wymagania szczególne w zakresie higieny, które odnoszą się do zdefiniowanych w ustawie </a:t>
            </a:r>
            <a:r>
              <a:rPr lang="pl-PL" sz="2400" dirty="0" smtClean="0">
                <a:ea typeface="Times New Roman"/>
                <a:cs typeface="Arial" pitchFamily="34" charset="0"/>
              </a:rPr>
              <a:t>o </a:t>
            </a:r>
            <a:r>
              <a:rPr lang="pl-PL" sz="2400" dirty="0">
                <a:ea typeface="Times New Roman"/>
                <a:cs typeface="Arial" pitchFamily="34" charset="0"/>
              </a:rPr>
              <a:t>bezpieczeństwie żywienia i żywności zakładów żywienia zbiorowego typu zamkniętego, wykonujących działalność w zakresie zorganizowanego żywienia określonych grup konsumentów (w rozumieniu ustawy również </a:t>
            </a:r>
            <a:r>
              <a:rPr lang="pl-PL" sz="2400" b="1" dirty="0">
                <a:ea typeface="Times New Roman"/>
                <a:cs typeface="Arial" pitchFamily="34" charset="0"/>
              </a:rPr>
              <a:t>przedszkola, szkoły i placówki</a:t>
            </a:r>
            <a:r>
              <a:rPr lang="pl-PL" sz="2400" dirty="0" smtClean="0">
                <a:ea typeface="Times New Roman"/>
                <a:cs typeface="Arial" pitchFamily="34" charset="0"/>
              </a:rPr>
              <a:t>)</a:t>
            </a:r>
            <a:endParaRPr lang="pl-PL" sz="2400" dirty="0"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  <a:cs typeface="Arial" pitchFamily="34" charset="0"/>
              </a:rPr>
              <a:t>Ustawa z dnia  25 sierpnia 2006 r</a:t>
            </a:r>
            <a:r>
              <a:rPr lang="pl-PL" sz="2400" dirty="0" smtClean="0">
                <a:solidFill>
                  <a:srgbClr val="0070C0"/>
                </a:solidFill>
                <a:cs typeface="Arial" pitchFamily="34" charset="0"/>
              </a:rPr>
              <a:t>. </a:t>
            </a:r>
            <a:r>
              <a:rPr lang="pl-PL" sz="2400" dirty="0">
                <a:solidFill>
                  <a:srgbClr val="0070C0"/>
                </a:solidFill>
                <a:cs typeface="Arial" pitchFamily="34" charset="0"/>
              </a:rPr>
              <a:t>o bezpieczeństwie żywności i </a:t>
            </a:r>
            <a:r>
              <a:rPr lang="pl-PL" sz="2400" dirty="0" smtClean="0">
                <a:solidFill>
                  <a:srgbClr val="0070C0"/>
                </a:solidFill>
                <a:cs typeface="Arial" pitchFamily="34" charset="0"/>
              </a:rPr>
              <a:t>żywienia ( </a:t>
            </a:r>
            <a:r>
              <a:rPr lang="pl-PL" sz="2400" dirty="0" err="1">
                <a:solidFill>
                  <a:srgbClr val="0070C0"/>
                </a:solidFill>
              </a:rPr>
              <a:t>t.j</a:t>
            </a:r>
            <a:r>
              <a:rPr lang="pl-PL" sz="2400" dirty="0">
                <a:solidFill>
                  <a:srgbClr val="0070C0"/>
                </a:solidFill>
              </a:rPr>
              <a:t>. Dz. U. z 2018 r. poz. </a:t>
            </a:r>
            <a:r>
              <a:rPr lang="pl-PL" sz="2400" dirty="0" smtClean="0">
                <a:solidFill>
                  <a:srgbClr val="0070C0"/>
                </a:solidFill>
              </a:rPr>
              <a:t>1541 ze zm.,</a:t>
            </a:r>
            <a:r>
              <a:rPr lang="pl-PL" sz="2400" dirty="0" smtClean="0">
                <a:solidFill>
                  <a:srgbClr val="0070C0"/>
                </a:solidFill>
                <a:cs typeface="Arial" pitchFamily="34" charset="0"/>
              </a:rPr>
              <a:t>)</a:t>
            </a:r>
            <a:endParaRPr lang="pl-PL" sz="2400" dirty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pl-PL" sz="2400" dirty="0">
              <a:solidFill>
                <a:srgbClr val="0000FF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7658825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200" b="1" dirty="0">
                <a:solidFill>
                  <a:srgbClr val="FF0000"/>
                </a:solidFill>
              </a:rPr>
              <a:t>Bezpieczeństwo dzieci/uczniów </a:t>
            </a:r>
            <a:endParaRPr lang="pl-PL" sz="3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3200" b="1" dirty="0" smtClean="0">
                <a:solidFill>
                  <a:srgbClr val="FF0000"/>
                </a:solidFill>
              </a:rPr>
              <a:t>było</a:t>
            </a:r>
            <a:r>
              <a:rPr lang="pl-PL" sz="3200" b="1" dirty="0">
                <a:solidFill>
                  <a:srgbClr val="FF0000"/>
                </a:solidFill>
              </a:rPr>
              <a:t>, jest i zawsze powinno być priorytetem władz oświatowych, organów prowadzących oraz </a:t>
            </a:r>
            <a:r>
              <a:rPr lang="pl-PL" sz="3200" b="1" dirty="0" smtClean="0">
                <a:solidFill>
                  <a:srgbClr val="FF0000"/>
                </a:solidFill>
              </a:rPr>
              <a:t>szkół </a:t>
            </a:r>
            <a:r>
              <a:rPr lang="pl-PL" sz="3200" b="1" dirty="0">
                <a:solidFill>
                  <a:srgbClr val="FF0000"/>
                </a:solidFill>
              </a:rPr>
              <a:t>i </a:t>
            </a:r>
            <a:r>
              <a:rPr lang="pl-PL" sz="3200" b="1" dirty="0" smtClean="0">
                <a:solidFill>
                  <a:srgbClr val="FF0000"/>
                </a:solidFill>
              </a:rPr>
              <a:t>przedszkoli.</a:t>
            </a:r>
            <a:endParaRPr lang="pl-PL" sz="32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l-PL" sz="3200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69420972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Bezpieczeństwo w </a:t>
            </a:r>
            <a:r>
              <a:rPr lang="pl-PL" sz="2800" b="1" dirty="0">
                <a:solidFill>
                  <a:srgbClr val="00B050"/>
                </a:solidFill>
                <a:latin typeface="+mn-lt"/>
              </a:rPr>
              <a:t>I</a:t>
            </a:r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nternecie </a:t>
            </a:r>
            <a:endParaRPr lang="pl-PL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>
                <a:cs typeface="Arial" pitchFamily="34" charset="0"/>
              </a:rPr>
              <a:t>Szkoły i placówki zapewniające dostęp do Internetu są obowiązane podejmować działania zabezpieczające uczniów przed dostępem do treści, które mogą stanowić zagrożenie dla ich prawidłowego rozwoju, a w szczególności zainstalować </a:t>
            </a:r>
            <a:r>
              <a:rPr lang="pl-PL" dirty="0" smtClean="0">
                <a:cs typeface="Arial" pitchFamily="34" charset="0"/>
              </a:rPr>
              <a:t>i </a:t>
            </a:r>
            <a:r>
              <a:rPr lang="pl-PL" dirty="0">
                <a:cs typeface="Arial" pitchFamily="34" charset="0"/>
              </a:rPr>
              <a:t>aktualizować oprogramowanie </a:t>
            </a:r>
            <a:r>
              <a:rPr lang="pl-PL" dirty="0" smtClean="0">
                <a:cs typeface="Arial" pitchFamily="34" charset="0"/>
              </a:rPr>
              <a:t>zabezpieczające (</a:t>
            </a:r>
            <a:r>
              <a:rPr lang="pl-PL" b="1" dirty="0" smtClean="0"/>
              <a:t>Art. 27 ustawy Prawo oświatowe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43529269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65125"/>
            <a:ext cx="8119814" cy="399579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/>
            </a:r>
            <a:br>
              <a:rPr lang="pl-PL" sz="2800" b="1" dirty="0" smtClean="0">
                <a:solidFill>
                  <a:srgbClr val="00B050"/>
                </a:solidFill>
                <a:latin typeface="+mn-lt"/>
              </a:rPr>
            </a:br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Zagrożenia bezpieczeństwa cyfrowego: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548680"/>
            <a:ext cx="8119814" cy="5628283"/>
          </a:xfrm>
        </p:spPr>
        <p:txBody>
          <a:bodyPr/>
          <a:lstStyle/>
          <a:p>
            <a:pPr marL="0" indent="0">
              <a:buNone/>
            </a:pPr>
            <a:endParaRPr lang="pl-PL" sz="2400" dirty="0"/>
          </a:p>
          <a:p>
            <a:pPr lvl="0" algn="just"/>
            <a:r>
              <a:rPr lang="pl-PL" sz="2400" dirty="0"/>
              <a:t>Dostęp do treści szkodliwych, niepożądanych, nielegalnych. </a:t>
            </a:r>
          </a:p>
          <a:p>
            <a:pPr lvl="0" algn="just"/>
            <a:r>
              <a:rPr lang="pl-PL" sz="2400" dirty="0"/>
              <a:t>Cyberprzemoc - nękanie, straszenie, szantażowanie z użyciem sieci, publikowanie lub rozsyłanie ośmieszających, kompromitujących informacji, zdjęć, filmów z użyciem sieci oraz podszywanie się w sieci pod kogoś wbrew jego woli.</a:t>
            </a:r>
          </a:p>
          <a:p>
            <a:pPr lvl="0" algn="just"/>
            <a:r>
              <a:rPr lang="pl-PL" sz="2400" dirty="0"/>
              <a:t>Naruszenia prywatności dotyczące nieodpowiedniego lub niezgodnego z prawem wykorzystania danych osobowych lub wizerunku dziecka i pracownika szkoły. </a:t>
            </a:r>
          </a:p>
          <a:p>
            <a:pPr lvl="0" algn="just"/>
            <a:r>
              <a:rPr lang="pl-PL" sz="2400" dirty="0"/>
              <a:t>Zagrożenia dla zdrowia dzieci w związku z nadmiernym korzystaniem z Internetu.</a:t>
            </a:r>
          </a:p>
          <a:p>
            <a:pPr lvl="0" algn="just"/>
            <a:r>
              <a:rPr lang="pl-PL" sz="2400" dirty="0"/>
              <a:t>Nawiązywanie niebezpiecznych kontaktów w Internecie - uwodzenie, zagrożenie pedofilią.</a:t>
            </a:r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08715556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Zagrożenia bezpieczeństwa cyfrowego: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l-PL" sz="2400" dirty="0"/>
              <a:t>Seksting, prowokacyjne zachowania i aktywność seksualna jako źródło dochodu osób nieletnich.</a:t>
            </a:r>
          </a:p>
          <a:p>
            <a:pPr lvl="0" algn="just"/>
            <a:r>
              <a:rPr lang="pl-PL" sz="2400" dirty="0"/>
              <a:t>Bezkrytyczna wiara w treści zamieszczone w Internecie, nieumiejętność odróżnienia treści prawdziwych od nieprawdziwych, szkodliwość reklam.</a:t>
            </a:r>
          </a:p>
          <a:p>
            <a:pPr lvl="0" algn="just"/>
            <a:r>
              <a:rPr lang="pl-PL" sz="2400" dirty="0"/>
              <a:t>Łamanie prawa autorskiego. </a:t>
            </a:r>
          </a:p>
          <a:p>
            <a:pPr lvl="0" algn="just"/>
            <a:r>
              <a:rPr lang="pl-PL" sz="2400" dirty="0"/>
              <a:t>Zagrożenia bezpieczeństwa technicznego sieci, komputerów i zasobów online.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34860446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Profilaktyka w zakresie bezpieczeństwa cyfrowego:</a:t>
            </a:r>
            <a:endParaRPr lang="pl-PL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b="1" dirty="0"/>
              <a:t>Najważniejsze znaczenie dla zapewnienia podstaw bezpieczeństwa cyfrowego w szkole odgrywają działania profilaktyczne (prewencyjne) prowadzone wobec i z udziałem wszystkich członków społeczności szkolnej</a:t>
            </a:r>
            <a:r>
              <a:rPr lang="pl-PL" sz="2400" dirty="0"/>
              <a:t>: uczniów i ich rodziców, dyrektorów, </a:t>
            </a:r>
            <a:r>
              <a:rPr lang="pl-PL" sz="2400" dirty="0" smtClean="0"/>
              <a:t>nauczycieli, specjalistów (pedagoga, psychologa) </a:t>
            </a:r>
            <a:r>
              <a:rPr lang="pl-PL" sz="2400" dirty="0"/>
              <a:t>i innych </a:t>
            </a:r>
            <a:r>
              <a:rPr lang="pl-PL" sz="2400" dirty="0" smtClean="0"/>
              <a:t>pracowników </a:t>
            </a:r>
            <a:r>
              <a:rPr lang="pl-PL" sz="2400" dirty="0"/>
              <a:t>szkoły (np</a:t>
            </a:r>
            <a:r>
              <a:rPr lang="pl-PL" sz="2400" dirty="0" smtClean="0"/>
              <a:t>. </a:t>
            </a:r>
            <a:r>
              <a:rPr lang="pl-PL" sz="2400" dirty="0"/>
              <a:t>sekretariatu). </a:t>
            </a: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Działania </a:t>
            </a:r>
            <a:r>
              <a:rPr lang="pl-PL" sz="2400" dirty="0"/>
              <a:t>te powinny mieć charakter systemowy, ciągły, wieloletni i skoordynowany, a ich zakres należy wpisać w realizowany w szkole </a:t>
            </a:r>
            <a:r>
              <a:rPr lang="pl-PL" sz="2400" dirty="0" smtClean="0">
                <a:solidFill>
                  <a:srgbClr val="FF0000"/>
                </a:solidFill>
              </a:rPr>
              <a:t>program wychowawczo-profilaktyczny,</a:t>
            </a:r>
            <a:r>
              <a:rPr lang="pl-PL" sz="2400" dirty="0" smtClean="0"/>
              <a:t> a także plany finansowe (inwestycyjne)</a:t>
            </a:r>
            <a:r>
              <a:rPr lang="pl-PL" dirty="0" smtClean="0"/>
              <a:t>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52271492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365125"/>
            <a:ext cx="7975798" cy="543595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Problem ciężkich tornistrów</a:t>
            </a:r>
            <a:endParaRPr lang="pl-PL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119814" cy="5268243"/>
          </a:xfrm>
        </p:spPr>
        <p:txBody>
          <a:bodyPr/>
          <a:lstStyle/>
          <a:p>
            <a:pPr marL="0" indent="0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Ciężar </a:t>
            </a:r>
            <a:r>
              <a:rPr lang="pl-PL" sz="2400" dirty="0"/>
              <a:t>tornistrów nie jest związany tylko z niewygodą i zwykłym męczeniem się </a:t>
            </a:r>
            <a:r>
              <a:rPr lang="pl-PL" sz="2400" dirty="0" smtClean="0"/>
              <a:t>dzieci, </a:t>
            </a:r>
            <a:r>
              <a:rPr lang="pl-PL" sz="2400" dirty="0"/>
              <a:t>konsekwencje są znacznie bardziej poważne. Skrzywienia kręgosłupa oraz inne wady postawy, w </a:t>
            </a:r>
            <a:r>
              <a:rPr lang="pl-PL" sz="2400" dirty="0" smtClean="0"/>
              <a:t>dużej mierze </a:t>
            </a:r>
            <a:r>
              <a:rPr lang="pl-PL" sz="2400" dirty="0"/>
              <a:t>pochodzą właśnie od tych nieszczęsnych ciężarów dźwiganych </a:t>
            </a:r>
            <a:r>
              <a:rPr lang="pl-PL" sz="2400" dirty="0" smtClean="0"/>
              <a:t>codziennie </a:t>
            </a:r>
            <a:r>
              <a:rPr lang="pl-PL" sz="2400" dirty="0"/>
              <a:t>przez </a:t>
            </a:r>
            <a:r>
              <a:rPr lang="pl-PL" sz="2400" dirty="0" smtClean="0"/>
              <a:t>dzieci.</a:t>
            </a:r>
          </a:p>
          <a:p>
            <a:pPr marL="0" indent="0" algn="just">
              <a:buNone/>
            </a:pPr>
            <a:r>
              <a:rPr lang="pl-PL" sz="2400" dirty="0"/>
              <a:t>K</a:t>
            </a:r>
            <a:r>
              <a:rPr lang="pl-PL" sz="2400" dirty="0" smtClean="0"/>
              <a:t>onkretne </a:t>
            </a:r>
            <a:r>
              <a:rPr lang="pl-PL" sz="2400" dirty="0"/>
              <a:t>normy dotyczące ciężaru tornistrów lub plecaków raczej nie istnieją. Próbują </a:t>
            </a:r>
            <a:r>
              <a:rPr lang="pl-PL" sz="2400" dirty="0" smtClean="0"/>
              <a:t>w tym zakresie wspomóc uczniów </a:t>
            </a:r>
            <a:r>
              <a:rPr lang="pl-PL" sz="2400" dirty="0"/>
              <a:t>– służby inspekcji </a:t>
            </a:r>
            <a:r>
              <a:rPr lang="pl-PL" sz="2400" dirty="0" smtClean="0"/>
              <a:t>sanitarnej.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 smtClean="0"/>
              <a:t>Pomocne są przepisy zobowiązujące szkoły do zapewnienia uczniom możliwości pozostawienia podręczników w szkole.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55866354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980728"/>
            <a:ext cx="8064896" cy="5196235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/>
              <a:t>Pracownicy inspekcji sanitarnej ustalili – nie jest to przepis prawa, a jedynie proste przeniesienie przepisów regulujących dopuszczalność noszenia ciężarów w pracy młodocianych, czyli osób poniżej 16 roku życia, </a:t>
            </a:r>
            <a:r>
              <a:rPr lang="pl-PL" sz="2400" dirty="0" smtClean="0"/>
              <a:t>- że </a:t>
            </a:r>
            <a:r>
              <a:rPr lang="pl-PL" sz="2400" dirty="0"/>
              <a:t>ciężar dopuszczalny dla </a:t>
            </a:r>
            <a:r>
              <a:rPr lang="pl-PL" sz="2400" dirty="0" smtClean="0"/>
              <a:t>chłopca </a:t>
            </a:r>
            <a:r>
              <a:rPr lang="pl-PL" sz="2400" dirty="0"/>
              <a:t>to 5 kg, a dla dziewczyny 3 kg. </a:t>
            </a: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Chyba </a:t>
            </a:r>
            <a:r>
              <a:rPr lang="pl-PL" sz="2400" dirty="0"/>
              <a:t>nie dziwi nikogo, że dla najmłodszych, czyli </a:t>
            </a:r>
            <a:r>
              <a:rPr lang="pl-PL" sz="2400" b="1" dirty="0"/>
              <a:t>dla uczniów klas I-III</a:t>
            </a:r>
            <a:r>
              <a:rPr lang="pl-PL" sz="2400" dirty="0"/>
              <a:t> pracownicy sanepidu zaproponowali </a:t>
            </a:r>
            <a:r>
              <a:rPr lang="pl-PL" sz="2400" b="1" dirty="0"/>
              <a:t>górną granicę 3 kg. </a:t>
            </a:r>
            <a:r>
              <a:rPr lang="pl-PL" sz="2400" dirty="0"/>
              <a:t>Wydaje się, że to bardzo rozsądne wyjście. </a:t>
            </a:r>
            <a:endParaRPr lang="pl-PL" sz="2400" dirty="0" smtClean="0"/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Niestety</a:t>
            </a:r>
            <a:r>
              <a:rPr lang="pl-PL" sz="2400" dirty="0"/>
              <a:t>, nie jest to przepis, czyli nie można nikogo pociągać do odpowiedzialności za przekraczanie tych </a:t>
            </a:r>
            <a:r>
              <a:rPr lang="pl-PL" sz="2400" dirty="0" smtClean="0"/>
              <a:t>ciężarów.</a:t>
            </a:r>
          </a:p>
          <a:p>
            <a:pPr marL="0" indent="0" algn="just">
              <a:buNone/>
            </a:pP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72642633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365125"/>
            <a:ext cx="7831782" cy="975643"/>
          </a:xfrm>
        </p:spPr>
        <p:txBody>
          <a:bodyPr/>
          <a:lstStyle/>
          <a:p>
            <a:r>
              <a:rPr lang="pl-PL" sz="2800" b="1" dirty="0">
                <a:solidFill>
                  <a:srgbClr val="00B050"/>
                </a:solidFill>
                <a:latin typeface="+mn-lt"/>
              </a:rPr>
              <a:t>Prawidłowy rozkład zajęć </a:t>
            </a:r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szkolnych (plan zajęć):</a:t>
            </a:r>
            <a:endParaRPr lang="pl-PL" sz="28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96752"/>
            <a:ext cx="7831782" cy="498021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</a:t>
            </a:r>
            <a:r>
              <a:rPr lang="pl-PL" dirty="0" smtClean="0"/>
              <a:t>owinien uwzględniać:</a:t>
            </a:r>
          </a:p>
          <a:p>
            <a:r>
              <a:rPr lang="pl-PL" dirty="0"/>
              <a:t>równomierne obciążenie uczniów zajęciami w poszczególnych dniach </a:t>
            </a:r>
            <a:r>
              <a:rPr lang="pl-PL" dirty="0" smtClean="0"/>
              <a:t>tygodnia,</a:t>
            </a:r>
            <a:endParaRPr lang="pl-PL" dirty="0"/>
          </a:p>
          <a:p>
            <a:r>
              <a:rPr lang="pl-PL" dirty="0"/>
              <a:t>zróżnicowanie zajęć w każdym </a:t>
            </a:r>
            <a:r>
              <a:rPr lang="pl-PL" dirty="0" smtClean="0"/>
              <a:t>dniu,</a:t>
            </a:r>
            <a:endParaRPr lang="pl-PL" dirty="0"/>
          </a:p>
          <a:p>
            <a:r>
              <a:rPr lang="pl-PL" dirty="0"/>
              <a:t>możliwości psychofizyczne uczniów podejmowania intensywnego wysiłku umysłowego w ciągu </a:t>
            </a:r>
            <a:r>
              <a:rPr lang="pl-PL" dirty="0" smtClean="0"/>
              <a:t>dnia (dobowe wahania zdolności do pracy umysłowej).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62106651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9"/>
            <a:ext cx="7903790" cy="720080"/>
          </a:xfrm>
        </p:spPr>
        <p:txBody>
          <a:bodyPr/>
          <a:lstStyle/>
          <a:p>
            <a:r>
              <a:rPr lang="pl-PL" sz="2800" b="1" dirty="0">
                <a:solidFill>
                  <a:srgbClr val="00B050"/>
                </a:solidFill>
                <a:latin typeface="+mn-lt"/>
              </a:rPr>
              <a:t>Z</a:t>
            </a:r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apobieganie uzależnieniom:</a:t>
            </a:r>
            <a:endParaRPr lang="pl-PL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980728"/>
            <a:ext cx="7975798" cy="5196235"/>
          </a:xfrm>
        </p:spPr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pl-PL" sz="2400" b="1" dirty="0" smtClean="0">
                <a:ea typeface="Times New Roman"/>
                <a:cs typeface="Arial" pitchFamily="34" charset="0"/>
              </a:rPr>
              <a:t>Ustawa </a:t>
            </a:r>
            <a:r>
              <a:rPr lang="pl-PL" sz="2400" b="1" dirty="0">
                <a:ea typeface="Times New Roman"/>
                <a:cs typeface="Arial" pitchFamily="34" charset="0"/>
              </a:rPr>
              <a:t>z dnia 26 października  1982 r. o </a:t>
            </a:r>
            <a:r>
              <a:rPr lang="pl-PL" sz="2400" b="1" dirty="0" smtClean="0">
                <a:ea typeface="Times New Roman"/>
                <a:cs typeface="Arial" pitchFamily="34" charset="0"/>
              </a:rPr>
              <a:t>wychowaniu w </a:t>
            </a:r>
            <a:r>
              <a:rPr lang="pl-PL" sz="2400" b="1" dirty="0">
                <a:ea typeface="Times New Roman"/>
                <a:cs typeface="Arial" pitchFamily="34" charset="0"/>
              </a:rPr>
              <a:t>trzeźwości i przeciwdziałaniu </a:t>
            </a:r>
            <a:r>
              <a:rPr lang="pl-PL" sz="2400" b="1" dirty="0" smtClean="0">
                <a:ea typeface="Times New Roman"/>
                <a:cs typeface="Arial" pitchFamily="34" charset="0"/>
              </a:rPr>
              <a:t>alkoholizmowi (</a:t>
            </a:r>
            <a:r>
              <a:rPr lang="pl-PL" sz="2400" b="1" dirty="0" err="1"/>
              <a:t>t.j</a:t>
            </a:r>
            <a:r>
              <a:rPr lang="pl-PL" sz="2400" b="1" dirty="0"/>
              <a:t>. Dz. U. z 2018 r. poz. 2137, </a:t>
            </a:r>
            <a:r>
              <a:rPr lang="pl-PL" sz="2400" b="1" dirty="0" smtClean="0"/>
              <a:t>2244):</a:t>
            </a:r>
          </a:p>
          <a:p>
            <a:pPr>
              <a:lnSpc>
                <a:spcPct val="115000"/>
              </a:lnSpc>
            </a:pPr>
            <a:r>
              <a:rPr lang="pl-PL" sz="2400" dirty="0">
                <a:cs typeface="Arial" pitchFamily="34" charset="0"/>
              </a:rPr>
              <a:t>Art. 5:  Minister właściwy do spraw oświaty i wychowania uwzględnia problem trzeźwości i abstynencji wśród celów wychowania oraz zapewnia w programach nauczania wiedzę o szkodliwości alkoholizmu dla jednostki oraz w życiu rodzinnym i społecznym</a:t>
            </a:r>
            <a:endParaRPr lang="pl-PL" sz="2400" dirty="0" smtClean="0"/>
          </a:p>
          <a:p>
            <a:pPr>
              <a:lnSpc>
                <a:spcPct val="115000"/>
              </a:lnSpc>
            </a:pPr>
            <a:r>
              <a:rPr lang="pl-PL" sz="2400" dirty="0" smtClean="0">
                <a:cs typeface="Arial" pitchFamily="34" charset="0"/>
              </a:rPr>
              <a:t>Art. 14: Zabrania </a:t>
            </a:r>
            <a:r>
              <a:rPr lang="pl-PL" sz="2400" dirty="0">
                <a:cs typeface="Arial" pitchFamily="34" charset="0"/>
              </a:rPr>
              <a:t>się sprzedaży, podawania i spożywania napojów alkoholowych na terenie szkół oraz innych zakładów i placówek oświatowo-wychowawczych, opiekuńczych i domów studenckich</a:t>
            </a:r>
            <a:r>
              <a:rPr lang="pl-PL" sz="2400" dirty="0" smtClean="0"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00984836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</a:t>
            </a:r>
            <a:r>
              <a:rPr lang="pl-PL" dirty="0" smtClean="0"/>
              <a:t>rt</a:t>
            </a:r>
            <a:r>
              <a:rPr lang="pl-PL" dirty="0"/>
              <a:t>. 23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uprawnia </a:t>
            </a:r>
            <a:r>
              <a:rPr lang="pl-PL" dirty="0"/>
              <a:t>osoby i instytucje do udzielania pomocy dzieciom z rodzin dotkniętych problemem alkoholowym nawet wbrew woli rodziców lub opiekunów będących w stanie nietrzeźwym. </a:t>
            </a: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Ten </a:t>
            </a:r>
            <a:r>
              <a:rPr lang="pl-PL" dirty="0"/>
              <a:t>przepis stanowi istotne wsparcie w rozstrzyganiu dylematu głównie dyrektorów przedszkoli. Zdarza się, że stają oni przed wyborem – przekazać dziecko pijanemu rodzicowi, czy też nie.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12661399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Zapobieganie uzależnieniom:</a:t>
            </a:r>
            <a:endParaRPr lang="pl-PL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7903790" cy="4980211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400" dirty="0" smtClean="0">
                <a:ea typeface="Times New Roman"/>
                <a:cs typeface="Arial" pitchFamily="34" charset="0"/>
              </a:rPr>
              <a:t>Ustawa </a:t>
            </a:r>
            <a:r>
              <a:rPr lang="pl-PL" sz="2400" dirty="0">
                <a:ea typeface="Times New Roman"/>
                <a:cs typeface="Arial" pitchFamily="34" charset="0"/>
              </a:rPr>
              <a:t>z dnia 29 lipca 2005 r. o  przeciwdziałaniu narkomanii (</a:t>
            </a:r>
            <a:r>
              <a:rPr lang="pl-PL" sz="2400" dirty="0" err="1"/>
              <a:t>t.j</a:t>
            </a:r>
            <a:r>
              <a:rPr lang="pl-PL" sz="2400" dirty="0"/>
              <a:t>. Dz. U. z 2018 r. poz. 1030 ze zm</a:t>
            </a:r>
            <a:r>
              <a:rPr lang="pl-PL" sz="2400" dirty="0" smtClean="0"/>
              <a:t>.),</a:t>
            </a:r>
            <a:endParaRPr lang="pl-PL" sz="2400" dirty="0" smtClean="0">
              <a:cs typeface="Arial" pitchFamily="34" charset="0"/>
            </a:endParaRPr>
          </a:p>
          <a:p>
            <a:pPr algn="just"/>
            <a:r>
              <a:rPr lang="pl-PL" sz="2400" dirty="0" smtClean="0">
                <a:cs typeface="Arial" pitchFamily="34" charset="0"/>
              </a:rPr>
              <a:t>Art. 5 ust. 2 </a:t>
            </a:r>
          </a:p>
          <a:p>
            <a:pPr marL="0" indent="0" algn="just">
              <a:buNone/>
            </a:pPr>
            <a:r>
              <a:rPr lang="pl-PL" sz="2400" dirty="0" smtClean="0">
                <a:cs typeface="Arial" pitchFamily="34" charset="0"/>
              </a:rPr>
              <a:t>Zadania </a:t>
            </a:r>
            <a:r>
              <a:rPr lang="pl-PL" sz="2400" dirty="0">
                <a:cs typeface="Arial" pitchFamily="34" charset="0"/>
              </a:rPr>
              <a:t>w zakresie przeciwdziałania narkomanii są realizowane, w zakresie określonym w </a:t>
            </a:r>
            <a:r>
              <a:rPr lang="pl-PL" sz="2400" dirty="0" smtClean="0">
                <a:cs typeface="Arial" pitchFamily="34" charset="0"/>
              </a:rPr>
              <a:t>ustawie o </a:t>
            </a:r>
            <a:r>
              <a:rPr lang="pl-PL" sz="2400" dirty="0">
                <a:cs typeface="Arial" pitchFamily="34" charset="0"/>
              </a:rPr>
              <a:t>przeciwdziałaniu narkomanii, także przez przedszkola, szkoły i inne jednostki organizacyjne </a:t>
            </a:r>
            <a:r>
              <a:rPr lang="pl-PL" sz="2400" dirty="0" smtClean="0">
                <a:cs typeface="Arial" pitchFamily="34" charset="0"/>
              </a:rPr>
              <a:t>wymienione w </a:t>
            </a:r>
            <a:r>
              <a:rPr lang="pl-PL" sz="2400" dirty="0" smtClean="0"/>
              <a:t>art.2 pkt 3–9 </a:t>
            </a:r>
            <a:r>
              <a:rPr lang="pl-PL" sz="2400" dirty="0"/>
              <a:t>ustawy </a:t>
            </a:r>
            <a:r>
              <a:rPr lang="pl-PL" sz="2400" dirty="0" smtClean="0"/>
              <a:t>z dnia 14 grudnia </a:t>
            </a:r>
            <a:r>
              <a:rPr lang="pl-PL" sz="2400" dirty="0"/>
              <a:t>2016r. </a:t>
            </a:r>
            <a:r>
              <a:rPr lang="pl-PL" sz="2400" dirty="0" smtClean="0"/>
              <a:t>– Prawo </a:t>
            </a:r>
            <a:r>
              <a:rPr lang="pl-PL" sz="2400" dirty="0"/>
              <a:t>oświatowe</a:t>
            </a:r>
            <a:r>
              <a:rPr lang="pl-PL" sz="2400" dirty="0" smtClean="0">
                <a:cs typeface="Arial" pitchFamily="34" charset="0"/>
              </a:rPr>
              <a:t>. </a:t>
            </a:r>
          </a:p>
          <a:p>
            <a:pPr algn="just"/>
            <a:endParaRPr lang="pl-PL" sz="2400" dirty="0">
              <a:cs typeface="Arial" pitchFamily="34" charset="0"/>
            </a:endParaRPr>
          </a:p>
          <a:p>
            <a:pPr marL="0" indent="0" algn="just">
              <a:buNone/>
            </a:pPr>
            <a:endParaRPr lang="pl-PL" sz="2400" dirty="0">
              <a:cs typeface="Arial" pitchFamily="34" charset="0"/>
            </a:endParaRPr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5785472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04665"/>
            <a:ext cx="8030790" cy="1152128"/>
          </a:xfrm>
        </p:spPr>
        <p:txBody>
          <a:bodyPr rtlCol="0">
            <a:normAutofit/>
          </a:bodyPr>
          <a:lstStyle/>
          <a:p>
            <a:pPr defTabSz="914309" eaLnBrk="1" fontAlgn="auto" hangingPunct="1"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rgbClr val="002060"/>
                </a:solidFill>
                <a:latin typeface="+mn-lt"/>
              </a:rPr>
              <a:t>Pojęcie bezpieczeństwa</a:t>
            </a:r>
            <a:r>
              <a:rPr lang="pl-PL" sz="3200" dirty="0" smtClean="0">
                <a:solidFill>
                  <a:srgbClr val="002060"/>
                </a:solidFill>
                <a:latin typeface="+mn-lt"/>
              </a:rPr>
              <a:t>:</a:t>
            </a:r>
            <a:endParaRPr lang="pl-PL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362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340768"/>
            <a:ext cx="7200800" cy="5401345"/>
          </a:xfrm>
        </p:spPr>
        <p:txBody>
          <a:bodyPr/>
          <a:lstStyle/>
          <a:p>
            <a:pPr marL="0" indent="0" algn="just">
              <a:buNone/>
            </a:pPr>
            <a:r>
              <a:rPr lang="pl-PL" i="1" dirty="0"/>
              <a:t>B</a:t>
            </a:r>
            <a:r>
              <a:rPr lang="pl-PL" i="1" dirty="0" smtClean="0"/>
              <a:t>ezpieczeństwo </a:t>
            </a:r>
            <a:r>
              <a:rPr lang="pl-PL" i="1" dirty="0"/>
              <a:t>to stan i poczucie pewności, </a:t>
            </a:r>
            <a:r>
              <a:rPr lang="pl-PL" i="1" dirty="0" smtClean="0"/>
              <a:t>spokoju i zabezpieczenia</a:t>
            </a:r>
            <a:r>
              <a:rPr lang="pl-PL" i="1" dirty="0"/>
              <a:t>: oznacza </a:t>
            </a:r>
            <a:r>
              <a:rPr lang="pl-PL" i="1" dirty="0" smtClean="0"/>
              <a:t>również brak </a:t>
            </a:r>
            <a:r>
              <a:rPr lang="pl-PL" i="1" dirty="0"/>
              <a:t>zagrożenia i ochronę przed </a:t>
            </a:r>
            <a:r>
              <a:rPr lang="pl-PL" i="1" dirty="0" smtClean="0"/>
              <a:t>niebezpieczeństwem </a:t>
            </a:r>
            <a:r>
              <a:rPr lang="pl-PL" i="1" dirty="0"/>
              <a:t>lub stan, w którym </a:t>
            </a:r>
            <a:r>
              <a:rPr lang="pl-PL" i="1" dirty="0" smtClean="0"/>
              <a:t>kontroluje się </a:t>
            </a:r>
            <a:r>
              <a:rPr lang="pl-PL" i="1" dirty="0"/>
              <a:t>zagrożenia i uwarunkowania prowadzące do szkód fizycznych, psychicznych i </a:t>
            </a:r>
            <a:r>
              <a:rPr lang="pl-PL" i="1" dirty="0" smtClean="0"/>
              <a:t>materialnych w </a:t>
            </a:r>
            <a:r>
              <a:rPr lang="pl-PL" i="1" dirty="0"/>
              <a:t>celu zachowania zdrowia i dobrego samopoczucia jednostki i społeczności. </a:t>
            </a:r>
            <a:endParaRPr lang="pl-PL" i="1" dirty="0" smtClean="0"/>
          </a:p>
          <a:p>
            <a:pPr marL="0" indent="0">
              <a:buNone/>
            </a:pPr>
            <a:r>
              <a:rPr lang="pl-PL" i="1" dirty="0" smtClean="0"/>
              <a:t>Jest ono koniecznym </a:t>
            </a:r>
            <a:r>
              <a:rPr lang="pl-PL" i="1" dirty="0"/>
              <a:t>warunkiem w codziennym życiu, potrzebnym jednostkom i społecznościom </a:t>
            </a:r>
            <a:r>
              <a:rPr lang="pl-PL" i="1" dirty="0" smtClean="0"/>
              <a:t>do realizowania </a:t>
            </a:r>
            <a:r>
              <a:rPr lang="pl-PL" i="1" dirty="0"/>
              <a:t>swoich zamierzeń i aspiracji. </a:t>
            </a:r>
            <a:endParaRPr lang="pl-PL" i="1" dirty="0" smtClean="0"/>
          </a:p>
          <a:p>
            <a:pPr marL="0" indent="0">
              <a:buNone/>
            </a:pPr>
            <a:r>
              <a:rPr lang="pl-PL" dirty="0" smtClean="0"/>
              <a:t>(B. </a:t>
            </a:r>
            <a:r>
              <a:rPr lang="pl-PL" dirty="0" err="1" smtClean="0"/>
              <a:t>Woynarowska</a:t>
            </a:r>
            <a:r>
              <a:rPr lang="pl-PL" dirty="0" smtClean="0"/>
              <a:t> )</a:t>
            </a:r>
          </a:p>
          <a:p>
            <a:pPr marL="0" indent="0" algn="ctr"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943AC-9C0D-4FF6-AA6D-C5AB48713ADF}" type="slidenum">
              <a:rPr lang="pl-PL"/>
              <a:pPr>
                <a:defRPr/>
              </a:pPr>
              <a:t>3</a:t>
            </a:fld>
            <a:endParaRPr lang="pl-P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65125"/>
            <a:ext cx="8047806" cy="687611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Zapobieganie uzależnieniom:</a:t>
            </a:r>
            <a:endParaRPr lang="pl-PL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836712"/>
            <a:ext cx="8119814" cy="5340251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b="1" dirty="0" smtClean="0">
                <a:cs typeface="Arial" pitchFamily="34" charset="0"/>
              </a:rPr>
              <a:t>U</a:t>
            </a:r>
            <a:r>
              <a:rPr lang="pl-PL" sz="2400" dirty="0" smtClean="0">
                <a:cs typeface="Arial" pitchFamily="34" charset="0"/>
              </a:rPr>
              <a:t>stawa </a:t>
            </a:r>
            <a:r>
              <a:rPr lang="pl-PL" sz="2400" dirty="0">
                <a:cs typeface="Arial" pitchFamily="34" charset="0"/>
              </a:rPr>
              <a:t>dnia 9 listopada 1995 r. o ochronie zdrowia przed następstwami używania tytoniu i wyrobów tytoniowych (</a:t>
            </a:r>
            <a:r>
              <a:rPr lang="pl-PL" sz="2400" dirty="0" err="1"/>
              <a:t>t.j</a:t>
            </a:r>
            <a:r>
              <a:rPr lang="pl-PL" sz="2400" dirty="0"/>
              <a:t>. Dz. U. z 2018 r. poz. 1446, 2227</a:t>
            </a:r>
            <a:r>
              <a:rPr lang="pl-PL" sz="2400" dirty="0" smtClean="0"/>
              <a:t>).</a:t>
            </a:r>
            <a:endParaRPr lang="pl-PL" sz="2400" dirty="0">
              <a:cs typeface="Arial" pitchFamily="34" charset="0"/>
            </a:endParaRPr>
          </a:p>
          <a:p>
            <a:pPr algn="just"/>
            <a:r>
              <a:rPr lang="pl-PL" sz="2400" dirty="0" smtClean="0">
                <a:cs typeface="Arial" pitchFamily="34" charset="0"/>
              </a:rPr>
              <a:t>Art. 5 ust. 1 pkt 2: Zabrania </a:t>
            </a:r>
            <a:r>
              <a:rPr lang="pl-PL" sz="2400" dirty="0">
                <a:cs typeface="Arial" pitchFamily="34" charset="0"/>
              </a:rPr>
              <a:t>się palenia wyrobów tytoniowych na terenie jednostek organizacyjnych systemu oświaty, o których mowa w przepisach o systemie oświaty.</a:t>
            </a:r>
          </a:p>
          <a:p>
            <a:pPr marL="0" indent="0">
              <a:buNone/>
            </a:pPr>
            <a:r>
              <a:rPr lang="pl-PL" sz="2400" dirty="0"/>
              <a:t>A</a:t>
            </a:r>
            <a:r>
              <a:rPr lang="pl-PL" sz="2400" dirty="0" smtClean="0"/>
              <a:t>rt</a:t>
            </a:r>
            <a:r>
              <a:rPr lang="pl-PL" sz="2400" dirty="0"/>
              <a:t>. 5 zobowiązuje </a:t>
            </a:r>
            <a:r>
              <a:rPr lang="pl-PL" sz="2400" dirty="0" smtClean="0"/>
              <a:t>również właściciela </a:t>
            </a:r>
            <a:r>
              <a:rPr lang="pl-PL" sz="2400" dirty="0"/>
              <a:t>lub zarządzającego obiektem lub środkiem transportu, w którym obowiązuje zakaz palenia wyrobów tytoniowych, </a:t>
            </a:r>
            <a:r>
              <a:rPr lang="pl-PL" sz="2400" b="1" u="sng" dirty="0">
                <a:solidFill>
                  <a:srgbClr val="FF0000"/>
                </a:solidFill>
              </a:rPr>
              <a:t>do umieszczenia w widocznych miejscach odpowiednich oznaczeń słownych i graficznych informujących o zakazie palenia wyrobów tytoniowych na danym terenie… </a:t>
            </a:r>
            <a:endParaRPr lang="pl-PL" sz="24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2400" dirty="0" smtClean="0"/>
              <a:t>Niestety</a:t>
            </a:r>
            <a:r>
              <a:rPr lang="pl-PL" sz="2400" dirty="0"/>
              <a:t>, </a:t>
            </a:r>
            <a:r>
              <a:rPr lang="pl-PL" sz="2400" dirty="0" smtClean="0"/>
              <a:t>podczas </a:t>
            </a:r>
            <a:r>
              <a:rPr lang="pl-PL" sz="2400" dirty="0"/>
              <a:t>wizyt w szkołach </a:t>
            </a:r>
            <a:r>
              <a:rPr lang="pl-PL" sz="2400" dirty="0" smtClean="0"/>
              <a:t>i przedszkolach nie zawsze można zobaczyć </a:t>
            </a:r>
            <a:r>
              <a:rPr lang="pl-PL" sz="2400" dirty="0"/>
              <a:t>wymagane przepisem oznaczenia. </a:t>
            </a:r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13149110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65125"/>
            <a:ext cx="8119814" cy="543595"/>
          </a:xfrm>
        </p:spPr>
        <p:txBody>
          <a:bodyPr/>
          <a:lstStyle/>
          <a:p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Ochrona danych osobowych:</a:t>
            </a:r>
            <a:endParaRPr lang="pl-PL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047806" cy="5268243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 smtClean="0"/>
              <a:t>Ustawa z dnia 10 maja 2018 r. o ochronie danych osobowych (Dz. U. 2018 r. poz. 1000 z </a:t>
            </a:r>
            <a:r>
              <a:rPr lang="pl-PL" sz="2400" b="1" dirty="0" err="1" smtClean="0"/>
              <a:t>późn</a:t>
            </a:r>
            <a:r>
              <a:rPr lang="pl-PL" sz="2400" b="1" dirty="0" smtClean="0"/>
              <a:t>. zm.).</a:t>
            </a:r>
          </a:p>
          <a:p>
            <a:pPr marL="0" indent="0">
              <a:buNone/>
            </a:pPr>
            <a:r>
              <a:rPr lang="pl-PL" sz="2400" dirty="0" smtClean="0"/>
              <a:t>Ustawa nakłada na dyrektorów szkół/przedszkoli wiele obowiązków związanych z właściwym administrowaniem danych  osobowych.</a:t>
            </a:r>
          </a:p>
          <a:p>
            <a:pPr marL="0" indent="0">
              <a:buNone/>
            </a:pPr>
            <a:r>
              <a:rPr lang="pl-PL" sz="2400" dirty="0" smtClean="0"/>
              <a:t>Przykładowe uchybienia szkół/przedszkoli:</a:t>
            </a:r>
          </a:p>
          <a:p>
            <a:r>
              <a:rPr lang="pl-PL" sz="2400" dirty="0" smtClean="0"/>
              <a:t>przekazywanie </a:t>
            </a:r>
            <a:r>
              <a:rPr lang="pl-PL" sz="2400" dirty="0"/>
              <a:t>numerów telefonów rodzicom wzajemnie bez ich wiedzy lub zgody, </a:t>
            </a:r>
            <a:r>
              <a:rPr lang="pl-PL" sz="2400" dirty="0" smtClean="0"/>
              <a:t> </a:t>
            </a:r>
          </a:p>
          <a:p>
            <a:r>
              <a:rPr lang="pl-PL" sz="2400" dirty="0" smtClean="0"/>
              <a:t>Udostępnianie danych z dzienników lekcyjnych podczas spotkań z rodzicami,</a:t>
            </a:r>
          </a:p>
          <a:p>
            <a:r>
              <a:rPr lang="pl-PL" sz="2400" dirty="0" smtClean="0"/>
              <a:t>publiczne</a:t>
            </a:r>
            <a:r>
              <a:rPr lang="pl-PL" sz="2400" dirty="0"/>
              <a:t>, podczas „wywiadówki” przekazywanie informacji o jakimś uczniu, szczególnie informacji mało </a:t>
            </a:r>
            <a:r>
              <a:rPr lang="pl-PL" sz="2400" dirty="0" smtClean="0"/>
              <a:t>pochlebnych.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95131041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ymbol zastępczy zawartości 2"/>
          <p:cNvSpPr>
            <a:spLocks noGrp="1"/>
          </p:cNvSpPr>
          <p:nvPr>
            <p:ph idx="1"/>
          </p:nvPr>
        </p:nvSpPr>
        <p:spPr>
          <a:xfrm>
            <a:off x="179388" y="774700"/>
            <a:ext cx="8748712" cy="6110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l-PL" b="1" dirty="0" smtClean="0">
                <a:solidFill>
                  <a:srgbClr val="FF0000"/>
                </a:solidFill>
              </a:rPr>
              <a:t>Bezpieczeństwo dziecka/ucznia, </a:t>
            </a:r>
            <a:r>
              <a:rPr lang="pl-PL" b="1" dirty="0">
                <a:solidFill>
                  <a:srgbClr val="FF0000"/>
                </a:solidFill>
              </a:rPr>
              <a:t>a </a:t>
            </a:r>
            <a:r>
              <a:rPr lang="pl-PL" b="1" dirty="0" smtClean="0">
                <a:solidFill>
                  <a:srgbClr val="FF0000"/>
                </a:solidFill>
              </a:rPr>
              <a:t>jego rozwój </a:t>
            </a:r>
            <a:r>
              <a:rPr lang="pl-PL" b="1" dirty="0">
                <a:solidFill>
                  <a:srgbClr val="FF0000"/>
                </a:solidFill>
              </a:rPr>
              <a:t>osobowy.</a:t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pl-PL" b="1" dirty="0"/>
              <a:t/>
            </a:r>
            <a:br>
              <a:rPr lang="pl-PL" b="1" dirty="0"/>
            </a:br>
            <a:endParaRPr lang="pl-PL" b="1" dirty="0" smtClean="0">
              <a:solidFill>
                <a:srgbClr val="FF0000"/>
              </a:solidFill>
            </a:endParaRPr>
          </a:p>
          <a:p>
            <a:pPr marL="0" indent="0" algn="just" eaLnBrk="1" hangingPunct="1">
              <a:buNone/>
            </a:pPr>
            <a:r>
              <a:rPr lang="pl-PL" sz="2400" b="1" dirty="0"/>
              <a:t>Rozwój osobowy </a:t>
            </a:r>
            <a:r>
              <a:rPr lang="pl-PL" sz="2400" b="1" dirty="0" smtClean="0"/>
              <a:t>dziecka/ucznia</a:t>
            </a:r>
            <a:r>
              <a:rPr lang="pl-PL" sz="2400" dirty="0" smtClean="0"/>
              <a:t>, </a:t>
            </a:r>
            <a:r>
              <a:rPr lang="pl-PL" sz="2400" dirty="0"/>
              <a:t>jest to proces stawania się osobą, myślącą, odpowiadającą za siebie, niezależną i umiejącą żyć z innymi ludźmi, przestrzegającą określonych norm społecznych - niepowtarzalną jednostką. Rozwój osobowy obejmuje wszystkie sfery istnienia człowieka od fizycznej, poprzez emocjonalną, intelektualną, społeczną, etyczną itd. </a:t>
            </a:r>
            <a:r>
              <a:rPr lang="pl-PL" sz="2400" i="1" dirty="0"/>
              <a:t>(Iwona </a:t>
            </a:r>
            <a:r>
              <a:rPr lang="pl-PL" sz="2400" i="1" dirty="0" err="1"/>
              <a:t>Gryniuk</a:t>
            </a:r>
            <a:r>
              <a:rPr lang="pl-PL" sz="2400" i="1" dirty="0"/>
              <a:t>)</a:t>
            </a:r>
          </a:p>
          <a:p>
            <a:pPr marL="0" indent="0" eaLnBrk="1" hangingPunct="1">
              <a:buNone/>
            </a:pPr>
            <a:endParaRPr lang="pl-PL" sz="2400" dirty="0"/>
          </a:p>
          <a:p>
            <a:pPr marL="0" indent="0" algn="just" eaLnBrk="1" hangingPunct="1">
              <a:buFont typeface="Arial" charset="0"/>
              <a:buNone/>
            </a:pP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 smtClean="0">
              <a:solidFill>
                <a:srgbClr val="000000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FA5DAE-B79F-45B9-A172-B9949DCBCE02}" type="slidenum">
              <a:rPr lang="pl-PL"/>
              <a:pPr>
                <a:defRPr/>
              </a:pPr>
              <a:t>32</a:t>
            </a:fld>
            <a:endParaRPr lang="pl-P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>
                <a:solidFill>
                  <a:srgbClr val="00B050"/>
                </a:solidFill>
                <a:latin typeface="+mn-lt"/>
              </a:rPr>
              <a:t>Istotą bezpieczeństwa w </a:t>
            </a:r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szkole/przedszkolu</a:t>
            </a:r>
            <a:endParaRPr lang="pl-PL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268760"/>
            <a:ext cx="7831782" cy="490820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 smtClean="0"/>
              <a:t>Jest nie tylko jego materialny/fizyczny wymiar, ale również </a:t>
            </a:r>
            <a:r>
              <a:rPr lang="pl-PL" sz="2400" dirty="0"/>
              <a:t>pozytywny klimat społeczny, relacje interpersonalne </a:t>
            </a:r>
            <a:r>
              <a:rPr lang="pl-PL" sz="2400" dirty="0" smtClean="0"/>
              <a:t>i warunki </a:t>
            </a:r>
            <a:r>
              <a:rPr lang="pl-PL" sz="2400" dirty="0"/>
              <a:t>umożliwiające rozwój, zdrowie psychiczne, </a:t>
            </a:r>
            <a:r>
              <a:rPr lang="pl-PL" sz="2400" dirty="0" smtClean="0"/>
              <a:t>a co za tym idzie efektywne uczenie </a:t>
            </a:r>
            <a:r>
              <a:rPr lang="pl-PL" sz="2400" dirty="0"/>
              <a:t>się. </a:t>
            </a: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Szkoła/przedszkole </a:t>
            </a:r>
            <a:r>
              <a:rPr lang="pl-PL" sz="2400" dirty="0"/>
              <a:t>stanowi system </a:t>
            </a:r>
            <a:r>
              <a:rPr lang="pl-PL" sz="2400" dirty="0" smtClean="0"/>
              <a:t>i oddziałuje </a:t>
            </a:r>
            <a:r>
              <a:rPr lang="pl-PL" sz="2400" dirty="0"/>
              <a:t>nie tylko w wyniku indywidualnych interakcji pomiędzy uczniem – </a:t>
            </a:r>
            <a:r>
              <a:rPr lang="pl-PL" sz="2400" dirty="0" smtClean="0"/>
              <a:t>nauczycielem, czy </a:t>
            </a:r>
            <a:r>
              <a:rPr lang="pl-PL" sz="2400" dirty="0"/>
              <a:t>w relacjach uczeń – uczeń. </a:t>
            </a: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Oddziałuje </a:t>
            </a:r>
            <a:r>
              <a:rPr lang="pl-PL" sz="2400" dirty="0"/>
              <a:t>również poprzez atmosferę i </a:t>
            </a:r>
            <a:r>
              <a:rPr lang="pl-PL" sz="2400" dirty="0" smtClean="0"/>
              <a:t>kulturę organizacyjną, szkoły/przedszkola. </a:t>
            </a:r>
            <a:r>
              <a:rPr lang="pl-PL" sz="2400" dirty="0"/>
              <a:t>Normy i wartości określające </a:t>
            </a:r>
            <a:r>
              <a:rPr lang="pl-PL" sz="2400" dirty="0" smtClean="0"/>
              <a:t>pożądane zachowania </a:t>
            </a:r>
            <a:r>
              <a:rPr lang="pl-PL" sz="2400" dirty="0"/>
              <a:t>i wzory interakcji społecznych znajdują odzwierciedlenie w klimacie społecznym </a:t>
            </a:r>
            <a:r>
              <a:rPr lang="pl-PL" sz="2400" dirty="0" smtClean="0"/>
              <a:t>szkoły/przedszkola. 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8100445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zawartości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718820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pl-PL" sz="2400" dirty="0" smtClean="0">
                <a:solidFill>
                  <a:srgbClr val="FF0000"/>
                </a:solidFill>
              </a:rPr>
              <a:t>W </a:t>
            </a:r>
            <a:r>
              <a:rPr lang="pl-PL" sz="2400" dirty="0">
                <a:solidFill>
                  <a:srgbClr val="FF0000"/>
                </a:solidFill>
              </a:rPr>
              <a:t>koncepcji kształcenia zwanej</a:t>
            </a:r>
            <a:r>
              <a:rPr lang="pl-PL" sz="2400" dirty="0"/>
              <a:t> </a:t>
            </a:r>
            <a:r>
              <a:rPr lang="pl-PL" sz="2400" b="1" dirty="0">
                <a:solidFill>
                  <a:srgbClr val="FF0000"/>
                </a:solidFill>
              </a:rPr>
              <a:t>edukacją skoncentrowaną na osobie</a:t>
            </a:r>
            <a:r>
              <a:rPr lang="pl-PL" sz="2400" b="1" dirty="0"/>
              <a:t> </a:t>
            </a:r>
            <a:r>
              <a:rPr lang="pl-PL" sz="2400" dirty="0"/>
              <a:t>podkreśla się istnienie </a:t>
            </a:r>
            <a:r>
              <a:rPr lang="pl-PL" sz="2400" u="sng" dirty="0"/>
              <a:t>podstawowych prawidłowości procesu uczenia się</a:t>
            </a:r>
            <a:r>
              <a:rPr lang="pl-PL" sz="2400" dirty="0" smtClean="0"/>
              <a:t>:</a:t>
            </a:r>
            <a:endParaRPr lang="pl-PL" sz="2400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pl-PL" sz="2400" b="1" dirty="0" smtClean="0">
                <a:solidFill>
                  <a:srgbClr val="0070C0"/>
                </a:solidFill>
              </a:rPr>
              <a:t>Pragnienie </a:t>
            </a:r>
            <a:r>
              <a:rPr lang="pl-PL" sz="2400" b="1" dirty="0">
                <a:solidFill>
                  <a:srgbClr val="0070C0"/>
                </a:solidFill>
              </a:rPr>
              <a:t>uczenia </a:t>
            </a:r>
            <a:r>
              <a:rPr lang="pl-PL" sz="2400" b="1" dirty="0" smtClean="0">
                <a:solidFill>
                  <a:srgbClr val="0070C0"/>
                </a:solidFill>
              </a:rPr>
              <a:t>się,</a:t>
            </a:r>
          </a:p>
          <a:p>
            <a:pPr algn="just">
              <a:defRPr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Znaczące uczenie </a:t>
            </a:r>
            <a:r>
              <a:rPr lang="pl-PL" sz="2400" b="1" dirty="0" smtClean="0">
                <a:solidFill>
                  <a:srgbClr val="0070C0"/>
                </a:solidFill>
                <a:latin typeface="Calibri" pitchFamily="34" charset="0"/>
              </a:rPr>
              <a:t>się,</a:t>
            </a:r>
          </a:p>
          <a:p>
            <a:pPr algn="just">
              <a:defRPr/>
            </a:pPr>
            <a:r>
              <a:rPr lang="pl-PL" sz="2400" b="1" u="sng" dirty="0">
                <a:solidFill>
                  <a:srgbClr val="0070C0"/>
                </a:solidFill>
                <a:latin typeface="Calibri" pitchFamily="34" charset="0"/>
              </a:rPr>
              <a:t>Uczenie się bez zagrożenia </a:t>
            </a:r>
            <a:r>
              <a:rPr lang="pl-PL" sz="2400" dirty="0">
                <a:latin typeface="Calibri" pitchFamily="34" charset="0"/>
              </a:rPr>
              <a:t>- według tego założenia - </a:t>
            </a:r>
            <a:r>
              <a:rPr lang="pl-PL" sz="2400" b="1" u="sng" dirty="0">
                <a:solidFill>
                  <a:srgbClr val="00B050"/>
                </a:solidFill>
                <a:latin typeface="Calibri" pitchFamily="34" charset="0"/>
              </a:rPr>
              <a:t>uczenie się zachodzi najlepiej i daje najtrwalsze efekty w otoczeniu wolnym od zagrożenia fizycznego i psychicznego</a:t>
            </a:r>
            <a:r>
              <a:rPr lang="pl-PL" sz="2400" dirty="0">
                <a:latin typeface="Calibri" pitchFamily="34" charset="0"/>
              </a:rPr>
              <a:t>. Proces uczenia się jest wzmacniany, gdy dzieci/uczniowie mogą sprawdzać swoje zdolności, wypróbowywać nowe doświadczenia, czy nawet popełniać błędy bez przeżywania dotkliwej krytyki i ośmieszania. </a:t>
            </a:r>
            <a:endParaRPr lang="pl-PL" sz="2400" dirty="0" smtClean="0">
              <a:latin typeface="Calibri" pitchFamily="34" charset="0"/>
            </a:endParaRPr>
          </a:p>
          <a:p>
            <a:pPr algn="just">
              <a:defRPr/>
            </a:pPr>
            <a:r>
              <a:rPr lang="pl-PL" sz="2400" b="1" dirty="0" err="1">
                <a:solidFill>
                  <a:srgbClr val="0070C0"/>
                </a:solidFill>
                <a:latin typeface="Calibri" pitchFamily="34" charset="0"/>
              </a:rPr>
              <a:t>Samoinicjowane</a:t>
            </a: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 uczenie </a:t>
            </a:r>
            <a:r>
              <a:rPr lang="pl-PL" sz="2400" b="1" dirty="0" smtClean="0">
                <a:solidFill>
                  <a:srgbClr val="0070C0"/>
                </a:solidFill>
                <a:latin typeface="Calibri" pitchFamily="34" charset="0"/>
              </a:rPr>
              <a:t>się,</a:t>
            </a:r>
          </a:p>
          <a:p>
            <a:pPr algn="just">
              <a:defRPr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Uczenie się i </a:t>
            </a:r>
            <a:r>
              <a:rPr lang="pl-PL" sz="2400" b="1" dirty="0" smtClean="0">
                <a:solidFill>
                  <a:srgbClr val="0070C0"/>
                </a:solidFill>
                <a:latin typeface="Calibri" pitchFamily="34" charset="0"/>
              </a:rPr>
              <a:t>zmiana.</a:t>
            </a:r>
            <a:endParaRPr lang="pl-PL" sz="2400" dirty="0">
              <a:latin typeface="Calibri" pitchFamily="34" charset="0"/>
            </a:endParaRPr>
          </a:p>
          <a:p>
            <a:pPr algn="just">
              <a:defRPr/>
            </a:pPr>
            <a:endParaRPr lang="pl-PL" sz="24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DBAD2-544D-4D2B-9997-39CD7F695075}" type="slidenum">
              <a:rPr lang="pl-PL"/>
              <a:pPr>
                <a:defRPr/>
              </a:pPr>
              <a:t>34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>
          <a:xfrm>
            <a:off x="395537" y="1124744"/>
            <a:ext cx="8352928" cy="6552406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/>
              <a:t>Poczuciu bezpieczeństwa sprzyja budowanie pozytywnych relacji na </a:t>
            </a:r>
            <a:r>
              <a:rPr lang="pl-PL" sz="2400" dirty="0" smtClean="0"/>
              <a:t>płaszczyźnie uczeń-uczeń</a:t>
            </a:r>
            <a:r>
              <a:rPr lang="pl-PL" sz="2400" dirty="0"/>
              <a:t>, uczeń - nauczyciel, uczeń - rodzic</a:t>
            </a:r>
            <a:r>
              <a:rPr lang="pl-PL" sz="2400" dirty="0" smtClean="0"/>
              <a:t>.</a:t>
            </a:r>
          </a:p>
          <a:p>
            <a:pPr marL="0" indent="0" algn="just">
              <a:buNone/>
            </a:pPr>
            <a:r>
              <a:rPr lang="pl-PL" sz="2400" dirty="0" smtClean="0"/>
              <a:t> </a:t>
            </a:r>
            <a:r>
              <a:rPr lang="pl-PL" sz="2400" dirty="0"/>
              <a:t>Dbanie o przyjazny klimat </a:t>
            </a:r>
            <a:r>
              <a:rPr lang="pl-PL" sz="2400" dirty="0" smtClean="0"/>
              <a:t>umożliwiający rozwój </a:t>
            </a:r>
            <a:r>
              <a:rPr lang="pl-PL" sz="2400" dirty="0"/>
              <a:t>inteligencji emocjonalnej podopiecznych jest gwarantem poczucia </a:t>
            </a:r>
            <a:r>
              <a:rPr lang="pl-PL" sz="2400" dirty="0" smtClean="0"/>
              <a:t>bezpieczeństwa w szkole/przedszkolu. </a:t>
            </a:r>
          </a:p>
          <a:p>
            <a:pPr marL="0" indent="0" algn="just">
              <a:buNone/>
            </a:pPr>
            <a:r>
              <a:rPr lang="pl-PL" sz="2400" dirty="0" smtClean="0"/>
              <a:t>Powszechnie </a:t>
            </a:r>
            <a:r>
              <a:rPr lang="pl-PL" sz="2400" dirty="0"/>
              <a:t>wiadomo, iż kształtowanie pozytywnych więzi rówieśniczych i </a:t>
            </a:r>
            <a:r>
              <a:rPr lang="pl-PL" sz="2400" dirty="0" smtClean="0"/>
              <a:t>dobrych kontaktów </a:t>
            </a:r>
            <a:r>
              <a:rPr lang="pl-PL" sz="2400" dirty="0"/>
              <a:t>z nauczycielami </a:t>
            </a:r>
            <a:r>
              <a:rPr lang="pl-PL" sz="2400" dirty="0" smtClean="0"/>
              <a:t>gwarantuje </a:t>
            </a:r>
            <a:r>
              <a:rPr lang="pl-PL" sz="2400" dirty="0"/>
              <a:t>współpracę, akceptację, poczucie </a:t>
            </a:r>
            <a:r>
              <a:rPr lang="pl-PL" sz="2400" dirty="0" smtClean="0"/>
              <a:t>przynależności, a </a:t>
            </a:r>
            <a:r>
              <a:rPr lang="pl-PL" sz="2400" dirty="0"/>
              <a:t>zarazem efektywną egzystencję w środowisku szkolnym.</a:t>
            </a:r>
            <a:endParaRPr lang="pl-PL" sz="24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85FAC-C168-46E7-BB4D-F31D5D63FD18}" type="slidenum">
              <a:rPr lang="pl-PL"/>
              <a:pPr>
                <a:defRPr/>
              </a:pPr>
              <a:t>35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19814" cy="1080120"/>
          </a:xfrm>
        </p:spPr>
        <p:txBody>
          <a:bodyPr/>
          <a:lstStyle/>
          <a:p>
            <a:pPr eaLnBrk="1" hangingPunct="1"/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Działania profilaktyczne w szkołach/przedszkolach</a:t>
            </a:r>
            <a:r>
              <a:rPr lang="pl-PL" sz="2400" b="1" dirty="0" smtClean="0"/>
              <a:t>:</a:t>
            </a:r>
          </a:p>
        </p:txBody>
      </p:sp>
      <p:sp>
        <p:nvSpPr>
          <p:cNvPr id="29698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568506" cy="5761137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Działania profilaktyczne </a:t>
            </a:r>
            <a:r>
              <a:rPr lang="pl-PL" b="1" dirty="0" smtClean="0"/>
              <a:t>dotyczące bezpieczeństwa w szkołach/przedszkolach </a:t>
            </a:r>
            <a:r>
              <a:rPr lang="pl-PL" b="1" dirty="0"/>
              <a:t>polegają między innymi na</a:t>
            </a:r>
            <a:r>
              <a:rPr lang="pl-PL" b="1" dirty="0" smtClean="0"/>
              <a:t>:</a:t>
            </a:r>
          </a:p>
          <a:p>
            <a:r>
              <a:rPr lang="pl-PL" dirty="0" smtClean="0"/>
              <a:t>systematycznej </a:t>
            </a:r>
            <a:r>
              <a:rPr lang="pl-PL" dirty="0"/>
              <a:t>edukacji nauczycieli </a:t>
            </a:r>
            <a:r>
              <a:rPr lang="pl-PL" dirty="0" smtClean="0"/>
              <a:t>i uczniów w </a:t>
            </a:r>
            <a:r>
              <a:rPr lang="pl-PL" dirty="0"/>
              <a:t>zakresie zdolności rozpoznawania </a:t>
            </a:r>
            <a:r>
              <a:rPr lang="pl-PL" dirty="0" smtClean="0"/>
              <a:t>zagrożeń oraz </a:t>
            </a:r>
            <a:r>
              <a:rPr lang="pl-PL" dirty="0"/>
              <a:t>umiejętności </a:t>
            </a:r>
            <a:r>
              <a:rPr lang="pl-PL" dirty="0" smtClean="0"/>
              <a:t>reagowania </a:t>
            </a:r>
            <a:r>
              <a:rPr lang="pl-PL" dirty="0"/>
              <a:t>w tych sytuacjach,</a:t>
            </a:r>
          </a:p>
          <a:p>
            <a:r>
              <a:rPr lang="pl-PL" dirty="0" smtClean="0"/>
              <a:t>wspomaganiu </a:t>
            </a:r>
            <a:r>
              <a:rPr lang="pl-PL" dirty="0"/>
              <a:t>i kontroli w zakresie przestrzegania przepisów bhp</a:t>
            </a:r>
            <a:r>
              <a:rPr lang="pl-PL" dirty="0" smtClean="0"/>
              <a:t>,</a:t>
            </a:r>
          </a:p>
          <a:p>
            <a:r>
              <a:rPr lang="pl-PL" dirty="0" smtClean="0"/>
              <a:t>wprowadzeniu </a:t>
            </a:r>
            <a:r>
              <a:rPr lang="pl-PL" dirty="0"/>
              <a:t>w większym zakresie do pracy dydaktyczno-wychowawczej </a:t>
            </a:r>
            <a:r>
              <a:rPr lang="pl-PL" dirty="0" smtClean="0"/>
              <a:t>tematyki bezpiecznych </a:t>
            </a:r>
            <a:r>
              <a:rPr lang="pl-PL" dirty="0" err="1"/>
              <a:t>zachowań</a:t>
            </a:r>
            <a:r>
              <a:rPr lang="pl-PL" dirty="0"/>
              <a:t> i postaw uczniów,</a:t>
            </a: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443663" y="6492875"/>
            <a:ext cx="2057400" cy="365125"/>
          </a:xfrm>
        </p:spPr>
        <p:txBody>
          <a:bodyPr/>
          <a:lstStyle/>
          <a:p>
            <a:pPr>
              <a:defRPr/>
            </a:pPr>
            <a:fld id="{CEE5D2AB-112A-40B4-81D3-6DA72EDAFB51}" type="slidenum">
              <a:rPr lang="pl-PL"/>
              <a:pPr>
                <a:defRPr/>
              </a:pPr>
              <a:t>36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ytuł 1"/>
          <p:cNvSpPr>
            <a:spLocks noGrp="1"/>
          </p:cNvSpPr>
          <p:nvPr>
            <p:ph type="title"/>
          </p:nvPr>
        </p:nvSpPr>
        <p:spPr>
          <a:xfrm>
            <a:off x="395536" y="116633"/>
            <a:ext cx="8119814" cy="1008111"/>
          </a:xfrm>
        </p:spPr>
        <p:txBody>
          <a:bodyPr/>
          <a:lstStyle/>
          <a:p>
            <a:pPr eaLnBrk="1" hangingPunct="1"/>
            <a:r>
              <a:rPr lang="pl-PL" sz="2800" b="1" dirty="0">
                <a:solidFill>
                  <a:srgbClr val="00B050"/>
                </a:solidFill>
                <a:latin typeface="+mn-lt"/>
              </a:rPr>
              <a:t>Działania profilaktyczne w </a:t>
            </a:r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szkołach/przedszkolach c.d.</a:t>
            </a:r>
            <a:endParaRPr lang="pl-PL" sz="2800" b="1" dirty="0" smtClean="0">
              <a:latin typeface="+mn-lt"/>
            </a:endParaRPr>
          </a:p>
        </p:txBody>
      </p:sp>
      <p:sp>
        <p:nvSpPr>
          <p:cNvPr id="31746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9"/>
            <a:ext cx="8497639" cy="6480522"/>
          </a:xfrm>
        </p:spPr>
        <p:txBody>
          <a:bodyPr/>
          <a:lstStyle/>
          <a:p>
            <a:r>
              <a:rPr lang="pl-PL" sz="2400" dirty="0" smtClean="0"/>
              <a:t>wzmożeniu </a:t>
            </a:r>
            <a:r>
              <a:rPr lang="pl-PL" sz="2400" dirty="0"/>
              <a:t>opieki i nadzoru kadry pedagogicznej nad dziećmi w czasie i w </a:t>
            </a:r>
            <a:r>
              <a:rPr lang="pl-PL" sz="2400" dirty="0" smtClean="0"/>
              <a:t>miejscach, gdzie </a:t>
            </a:r>
            <a:r>
              <a:rPr lang="pl-PL" sz="2400" dirty="0"/>
              <a:t>wypadki zdarzają się najczęściej (korytarze, sale gimnastyczne i </a:t>
            </a:r>
            <a:r>
              <a:rPr lang="pl-PL" sz="2400" dirty="0" smtClean="0"/>
              <a:t>boiska szkolne</a:t>
            </a:r>
            <a:r>
              <a:rPr lang="pl-PL" sz="2400" dirty="0"/>
              <a:t>) i na zajęciach z wychowania fizycznego oraz podczas przerw między lekcjami,</a:t>
            </a:r>
          </a:p>
          <a:p>
            <a:r>
              <a:rPr lang="pl-PL" sz="2400" dirty="0"/>
              <a:t>ciągłym rozpoznawaniu i eliminowaniu zagrożeń w szkołach i </a:t>
            </a:r>
            <a:r>
              <a:rPr lang="pl-PL" sz="2400" dirty="0" smtClean="0"/>
              <a:t>placówkach, m.in</a:t>
            </a:r>
            <a:r>
              <a:rPr lang="pl-PL" sz="2400" dirty="0"/>
              <a:t>. poprzez: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poprawę </a:t>
            </a:r>
            <a:r>
              <a:rPr lang="pl-PL" sz="2400" dirty="0"/>
              <a:t>warunków technicznych obiektów z uwzględnieniem rozwiązań </a:t>
            </a:r>
            <a:r>
              <a:rPr lang="pl-PL" sz="2400" dirty="0" smtClean="0"/>
              <a:t>organizacyjnych,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zapoznanie </a:t>
            </a:r>
            <a:r>
              <a:rPr lang="pl-PL" sz="2400" dirty="0"/>
              <a:t>nauczycieli z </a:t>
            </a:r>
            <a:r>
              <a:rPr lang="pl-PL" sz="2400" dirty="0" smtClean="0"/>
              <a:t>przepisami </a:t>
            </a:r>
            <a:r>
              <a:rPr lang="pl-PL" sz="2400" dirty="0"/>
              <a:t>w sprawie bezpieczeństwa i </a:t>
            </a:r>
            <a:r>
              <a:rPr lang="pl-PL" sz="2400" dirty="0" smtClean="0"/>
              <a:t>higieny w </a:t>
            </a:r>
            <a:r>
              <a:rPr lang="pl-PL" sz="2400" dirty="0"/>
              <a:t>publicznych i niepublicznych szkołach i </a:t>
            </a:r>
            <a:r>
              <a:rPr lang="pl-PL" sz="2400" dirty="0" smtClean="0"/>
              <a:t>placówkach,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przeszkolenie </a:t>
            </a:r>
            <a:r>
              <a:rPr lang="pl-PL" sz="2400" dirty="0"/>
              <a:t>kadry pedagogicznej w zakresie udzielania pierwszej pomocy.</a:t>
            </a:r>
            <a:endParaRPr lang="pl-PL" sz="24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01BDD6-1E5F-498A-8BD7-8FD3FA8F9524}" type="slidenum">
              <a:rPr lang="pl-PL"/>
              <a:pPr>
                <a:defRPr/>
              </a:pPr>
              <a:t>37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0825" y="561975"/>
            <a:ext cx="8589963" cy="6538913"/>
          </a:xfrm>
        </p:spPr>
        <p:txBody>
          <a:bodyPr rtlCol="0">
            <a:normAutofit/>
          </a:bodyPr>
          <a:lstStyle/>
          <a:p>
            <a:pPr marL="0" indent="0" algn="ctr" defTabSz="914309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sz="2400" b="1" dirty="0" smtClean="0"/>
          </a:p>
          <a:p>
            <a:pPr marL="0" indent="0" algn="ctr" defTabSz="914309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sz="2400" dirty="0">
              <a:solidFill>
                <a:prstClr val="black"/>
              </a:solidFill>
            </a:endParaRPr>
          </a:p>
          <a:p>
            <a:pPr marL="0" indent="0" defTabSz="914309" eaLnBrk="1" fontAlgn="auto" hangingPunct="1">
              <a:spcAft>
                <a:spcPts val="0"/>
              </a:spcAft>
              <a:buNone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98789-4B91-47E5-94FF-3B66455BC90F}" type="slidenum">
              <a:rPr lang="pl-PL"/>
              <a:pPr>
                <a:defRPr/>
              </a:pPr>
              <a:t>38</a:t>
            </a:fld>
            <a:endParaRPr lang="pl-PL"/>
          </a:p>
        </p:txBody>
      </p:sp>
      <p:sp>
        <p:nvSpPr>
          <p:cNvPr id="2" name="Prostokąt 1"/>
          <p:cNvSpPr/>
          <p:nvPr/>
        </p:nvSpPr>
        <p:spPr>
          <a:xfrm>
            <a:off x="539552" y="260648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latin typeface="+mn-lt"/>
              </a:rPr>
              <a:t>Szkoła bezpieczna – to szkoła przyjazna, w której zarówno nauczyciele jak i </a:t>
            </a:r>
            <a:r>
              <a:rPr lang="pl-PL" sz="2400" b="1" dirty="0" smtClean="0">
                <a:latin typeface="+mn-lt"/>
              </a:rPr>
              <a:t>uczniowie</a:t>
            </a:r>
            <a:r>
              <a:rPr lang="pl-PL" sz="2400" dirty="0">
                <a:latin typeface="+mn-lt"/>
              </a:rPr>
              <a:t> </a:t>
            </a:r>
            <a:r>
              <a:rPr lang="pl-PL" sz="2400" b="1" dirty="0" smtClean="0">
                <a:latin typeface="+mn-lt"/>
              </a:rPr>
              <a:t>czuj</a:t>
            </a:r>
            <a:r>
              <a:rPr lang="pl-PL" sz="2400" dirty="0" smtClean="0">
                <a:latin typeface="+mn-lt"/>
              </a:rPr>
              <a:t>ą </a:t>
            </a:r>
            <a:r>
              <a:rPr lang="pl-PL" sz="2400" b="1" dirty="0">
                <a:latin typeface="+mn-lt"/>
              </a:rPr>
              <a:t>si</a:t>
            </a:r>
            <a:r>
              <a:rPr lang="pl-PL" sz="2400" dirty="0">
                <a:latin typeface="+mn-lt"/>
              </a:rPr>
              <a:t>ę </a:t>
            </a:r>
            <a:r>
              <a:rPr lang="pl-PL" sz="2400" b="1" dirty="0">
                <a:latin typeface="+mn-lt"/>
              </a:rPr>
              <a:t>dobrze, osi</a:t>
            </a:r>
            <a:r>
              <a:rPr lang="pl-PL" sz="2400" dirty="0">
                <a:latin typeface="+mn-lt"/>
              </a:rPr>
              <a:t>ą</a:t>
            </a:r>
            <a:r>
              <a:rPr lang="pl-PL" sz="2400" b="1" dirty="0">
                <a:latin typeface="+mn-lt"/>
              </a:rPr>
              <a:t>gaj</a:t>
            </a:r>
            <a:r>
              <a:rPr lang="pl-PL" sz="2400" dirty="0">
                <a:latin typeface="+mn-lt"/>
              </a:rPr>
              <a:t>ą </a:t>
            </a:r>
            <a:r>
              <a:rPr lang="pl-PL" sz="2400" b="1" dirty="0">
                <a:latin typeface="+mn-lt"/>
              </a:rPr>
              <a:t>sukcesy, maj</a:t>
            </a:r>
            <a:r>
              <a:rPr lang="pl-PL" sz="2400" dirty="0">
                <a:latin typeface="+mn-lt"/>
              </a:rPr>
              <a:t>ą </a:t>
            </a:r>
            <a:r>
              <a:rPr lang="pl-PL" sz="2400" b="1" dirty="0">
                <a:latin typeface="+mn-lt"/>
              </a:rPr>
              <a:t>mo</a:t>
            </a:r>
            <a:r>
              <a:rPr lang="pl-PL" sz="2400" dirty="0">
                <a:latin typeface="+mn-lt"/>
              </a:rPr>
              <a:t>ż</a:t>
            </a:r>
            <a:r>
              <a:rPr lang="pl-PL" sz="2400" b="1" dirty="0">
                <a:latin typeface="+mn-lt"/>
              </a:rPr>
              <a:t>liwo</a:t>
            </a:r>
            <a:r>
              <a:rPr lang="pl-PL" sz="2400" dirty="0">
                <a:latin typeface="+mn-lt"/>
              </a:rPr>
              <a:t>ść </a:t>
            </a:r>
            <a:r>
              <a:rPr lang="pl-PL" sz="2400" b="1" dirty="0">
                <a:latin typeface="+mn-lt"/>
              </a:rPr>
              <a:t>zaspokojenia </a:t>
            </a:r>
            <a:r>
              <a:rPr lang="pl-PL" sz="2400" b="1" dirty="0" smtClean="0">
                <a:latin typeface="+mn-lt"/>
              </a:rPr>
              <a:t>najwa</a:t>
            </a:r>
            <a:r>
              <a:rPr lang="pl-PL" sz="2400" dirty="0" smtClean="0">
                <a:latin typeface="+mn-lt"/>
              </a:rPr>
              <a:t>ż</a:t>
            </a:r>
            <a:r>
              <a:rPr lang="pl-PL" sz="2400" b="1" dirty="0" smtClean="0">
                <a:latin typeface="+mn-lt"/>
              </a:rPr>
              <a:t>niejszych</a:t>
            </a:r>
            <a:r>
              <a:rPr lang="pl-PL" sz="2400" dirty="0">
                <a:latin typeface="+mn-lt"/>
              </a:rPr>
              <a:t> </a:t>
            </a:r>
            <a:r>
              <a:rPr lang="pl-PL" sz="2400" b="1" dirty="0" smtClean="0">
                <a:latin typeface="+mn-lt"/>
              </a:rPr>
              <a:t>potrzeb</a:t>
            </a:r>
            <a:r>
              <a:rPr lang="pl-PL" sz="2400" b="1" dirty="0">
                <a:latin typeface="+mn-lt"/>
              </a:rPr>
              <a:t>. </a:t>
            </a:r>
            <a:endParaRPr lang="pl-PL" sz="2400" b="1" dirty="0" smtClean="0">
              <a:latin typeface="+mn-lt"/>
            </a:endParaRPr>
          </a:p>
          <a:p>
            <a:pPr algn="just"/>
            <a:endParaRPr lang="pl-PL" sz="2400" b="1" dirty="0" smtClean="0">
              <a:latin typeface="+mn-lt"/>
            </a:endParaRPr>
          </a:p>
          <a:p>
            <a:pPr algn="just"/>
            <a:r>
              <a:rPr lang="pl-PL" sz="2000" dirty="0" smtClean="0">
                <a:latin typeface="+mn-lt"/>
              </a:rPr>
              <a:t>Warunkiem </a:t>
            </a:r>
            <a:r>
              <a:rPr lang="pl-PL" sz="2000" dirty="0">
                <a:latin typeface="+mn-lt"/>
              </a:rPr>
              <a:t>współpracy i dobrej atmosfery w szkole jest traktowanie ucznia, </a:t>
            </a:r>
            <a:r>
              <a:rPr lang="pl-PL" sz="2000" dirty="0" smtClean="0">
                <a:latin typeface="+mn-lt"/>
              </a:rPr>
              <a:t>jako osoby</a:t>
            </a:r>
            <a:r>
              <a:rPr lang="pl-PL" sz="2000" dirty="0">
                <a:latin typeface="+mn-lt"/>
              </a:rPr>
              <a:t>, która ma prawo do szacunku, do wolności wyboru, uczenia się w ten </a:t>
            </a:r>
            <a:r>
              <a:rPr lang="pl-PL" sz="2000" dirty="0" smtClean="0">
                <a:latin typeface="+mn-lt"/>
              </a:rPr>
              <a:t>sposób odpowiedzialności </a:t>
            </a:r>
            <a:r>
              <a:rPr lang="pl-PL" sz="2000" dirty="0">
                <a:latin typeface="+mn-lt"/>
              </a:rPr>
              <a:t>za podejmowane decyzje oraz za własne życie. </a:t>
            </a:r>
            <a:r>
              <a:rPr lang="pl-PL" sz="2000" b="1" u="sng" dirty="0">
                <a:latin typeface="+mn-lt"/>
              </a:rPr>
              <a:t>Szkoła bezpieczna</a:t>
            </a:r>
            <a:r>
              <a:rPr lang="pl-PL" sz="2000" dirty="0">
                <a:latin typeface="+mn-lt"/>
              </a:rPr>
              <a:t>, </a:t>
            </a:r>
            <a:r>
              <a:rPr lang="pl-PL" sz="2000" dirty="0" smtClean="0">
                <a:latin typeface="+mn-lt"/>
              </a:rPr>
              <a:t>sprzyja zdrowiu </a:t>
            </a:r>
            <a:r>
              <a:rPr lang="pl-PL" sz="2000" dirty="0">
                <a:latin typeface="+mn-lt"/>
              </a:rPr>
              <a:t>psychicznemu, służy rozwojowi osobistemu uczniów i rozwojowi zawodowemu</a:t>
            </a:r>
          </a:p>
          <a:p>
            <a:pPr algn="just"/>
            <a:r>
              <a:rPr lang="pl-PL" sz="2000" dirty="0">
                <a:latin typeface="+mn-lt"/>
              </a:rPr>
              <a:t>nauczycieli. </a:t>
            </a:r>
            <a:endParaRPr lang="pl-PL" sz="2000" dirty="0" smtClean="0">
              <a:latin typeface="+mn-lt"/>
            </a:endParaRPr>
          </a:p>
          <a:p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Bezpieczne i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higieniczne warunki pracy, nauki i zabawy w </a:t>
            </a:r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przedszkolu/szkole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, to podstawa </a:t>
            </a:r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ich funkcjonowania i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osiągania założonych celów edukacyjnych, wychowawczych i opiekuńczych</a:t>
            </a:r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C815C-6133-48DE-AFCE-00170D53BEA6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pic>
        <p:nvPicPr>
          <p:cNvPr id="16388" name="Picture 2" descr="E:\piramida-potrzeb-maslow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8913"/>
            <a:ext cx="8208962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365125"/>
            <a:ext cx="7632848" cy="1325563"/>
          </a:xfrm>
        </p:spPr>
        <p:txBody>
          <a:bodyPr/>
          <a:lstStyle/>
          <a:p>
            <a:pPr algn="just"/>
            <a:r>
              <a:rPr lang="pl-PL" sz="28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Potrzeba </a:t>
            </a:r>
            <a:r>
              <a:rPr lang="pl-PL" sz="2800" b="1" dirty="0">
                <a:solidFill>
                  <a:srgbClr val="00B050"/>
                </a:solidFill>
                <a:latin typeface="Calibri" panose="020F0502020204030204" pitchFamily="34" charset="0"/>
              </a:rPr>
              <a:t>poczucia bezpieczeństwa jest jedną z najważniejszych i podstawowych potrzeb w życiu każdego człowieka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Bezpieczeństwo zajmuje ważną pozycję w hierarchii potrzeb skonstruowanej przez  amerykańskiego psychologa A. Maslowa. Umieszczone jest zaraz po zaspokojeniu potrzeb fizjologicznych. Odgrywa ono istotną rolę w życiu człowieka, wpływa na zachowania, postawy, sposób myślenia. </a:t>
            </a:r>
            <a:endParaRPr lang="pl-PL" dirty="0" smtClean="0"/>
          </a:p>
          <a:p>
            <a:pPr marL="0" indent="0" algn="just">
              <a:buNone/>
            </a:pPr>
            <a:r>
              <a:rPr lang="pl-PL" b="1" u="sng" dirty="0" smtClean="0">
                <a:solidFill>
                  <a:srgbClr val="FF0000"/>
                </a:solidFill>
              </a:rPr>
              <a:t>Bez </a:t>
            </a:r>
            <a:r>
              <a:rPr lang="pl-PL" b="1" u="sng" dirty="0">
                <a:solidFill>
                  <a:srgbClr val="FF0000"/>
                </a:solidFill>
              </a:rPr>
              <a:t>zapewnienia bezpieczeństwa</a:t>
            </a:r>
            <a:r>
              <a:rPr lang="pl-PL" b="1" dirty="0">
                <a:solidFill>
                  <a:srgbClr val="FF0000"/>
                </a:solidFill>
              </a:rPr>
              <a:t>, potrzeby niższego rzędu, nie jest możliwe osiągnięcie tych z wyższego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7874143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123951"/>
            <a:ext cx="7831584" cy="792882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/>
              <a:t> </a:t>
            </a:r>
            <a:r>
              <a:rPr lang="pl-PL" sz="2800" b="1" dirty="0">
                <a:solidFill>
                  <a:srgbClr val="00B050"/>
                </a:solidFill>
                <a:latin typeface="+mn-lt"/>
              </a:rPr>
              <a:t>O</a:t>
            </a:r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czekiwania rodziców</a:t>
            </a:r>
            <a:endParaRPr lang="pl-PL" sz="3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276871"/>
            <a:ext cx="7687766" cy="4681141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pl-PL" b="1" dirty="0" smtClean="0">
                <a:solidFill>
                  <a:srgbClr val="C00000"/>
                </a:solidFill>
              </a:rPr>
              <a:t>Bezpieczeństwo uczniów w szkole/przedszkolu jest wartością stawianą na pierwszym miejscu przez większość rodziców </a:t>
            </a:r>
            <a:r>
              <a:rPr lang="pl-PL" b="1" dirty="0" smtClean="0"/>
              <a:t>- z badań Instytutu Badań Edukacyjnych, przeprowadzonych kilka lat temu na grupie ok. 5 tys. rodziców wynika, iż </a:t>
            </a:r>
            <a:r>
              <a:rPr lang="pl-PL" b="1" dirty="0" smtClean="0">
                <a:solidFill>
                  <a:srgbClr val="FF0000"/>
                </a:solidFill>
              </a:rPr>
              <a:t>blisko 80% oczekuje, aby szkoła była bezpieczna</a:t>
            </a:r>
            <a:r>
              <a:rPr lang="pl-PL" b="1" dirty="0" smtClean="0"/>
              <a:t>, 60% liczy na kompetencje nauczycieli, a 25% na wysoki poziom nauczania.</a:t>
            </a:r>
          </a:p>
          <a:p>
            <a:pPr marL="0" indent="0"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E1BAB-0CD3-4BD9-89E9-1AC19E8A0F5E}" type="slidenum">
              <a:rPr lang="pl-PL"/>
              <a:pPr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"/>
            <a:ext cx="8335838" cy="980727"/>
          </a:xfrm>
        </p:spPr>
        <p:txBody>
          <a:bodyPr/>
          <a:lstStyle/>
          <a:p>
            <a:r>
              <a:rPr lang="pl-PL" sz="2800" b="1" dirty="0">
                <a:solidFill>
                  <a:srgbClr val="00B050"/>
                </a:solidFill>
                <a:latin typeface="+mn-lt"/>
              </a:rPr>
              <a:t>Na problem bezpieczeństwa w szkole/przedszkolu powinniśmy patrzeć z bardzo wielu punktów widzenia.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424936" cy="5052219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pl-PL" sz="2400" b="1" dirty="0"/>
              <a:t>Na obraz </a:t>
            </a:r>
            <a:r>
              <a:rPr lang="pl-PL" sz="2400" b="1" dirty="0" smtClean="0"/>
              <a:t>bezpiecznego i przyjaznego przedszkola/szkoły </a:t>
            </a:r>
            <a:r>
              <a:rPr lang="pl-PL" sz="2400" b="1" dirty="0"/>
              <a:t>składa się </a:t>
            </a:r>
            <a:r>
              <a:rPr lang="pl-PL" sz="2400" b="1" dirty="0" smtClean="0"/>
              <a:t>kilka obszarów:</a:t>
            </a:r>
          </a:p>
          <a:p>
            <a:pPr algn="just">
              <a:defRPr/>
            </a:pPr>
            <a:r>
              <a:rPr lang="pl-PL" sz="2400" b="1" dirty="0"/>
              <a:t>o</a:t>
            </a:r>
            <a:r>
              <a:rPr lang="pl-PL" sz="2400" b="1" dirty="0" smtClean="0"/>
              <a:t>bszar instytucjonalny - </a:t>
            </a:r>
            <a:r>
              <a:rPr lang="pl-PL" sz="2400" dirty="0"/>
              <a:t>warunki fizyczne i techniczne wynikające z przepisów prawa, lokalizacja, stan techniczny budynku, pomieszczeń, otoczenia, stan </a:t>
            </a:r>
            <a:r>
              <a:rPr lang="pl-PL" sz="2400" dirty="0" err="1"/>
              <a:t>higieniczno</a:t>
            </a:r>
            <a:r>
              <a:rPr lang="pl-PL" sz="2400" dirty="0"/>
              <a:t> – sanitarny, liczebność grup/klas, organizacja pracy, nadzór dyrektora i nauczycieli nad bezpieczeństwem uczniów, sposób zarządzania, organizacja doskonalenia zawodowego nauczycieli, sposób sprawowania nadzoru, podległość administracyjna,  i wiele innych </a:t>
            </a:r>
            <a:r>
              <a:rPr lang="pl-PL" sz="2400" dirty="0" smtClean="0"/>
              <a:t>czynników</a:t>
            </a:r>
            <a:r>
              <a:rPr lang="pl-PL" sz="2400" dirty="0"/>
              <a:t>,</a:t>
            </a:r>
            <a:endParaRPr lang="pl-PL" sz="2400" b="1" dirty="0"/>
          </a:p>
          <a:p>
            <a:r>
              <a:rPr lang="pl-PL" sz="2400" b="1" dirty="0" smtClean="0"/>
              <a:t>obszar </a:t>
            </a:r>
            <a:r>
              <a:rPr lang="pl-PL" sz="2400" b="1" dirty="0"/>
              <a:t>uwarunkowa</a:t>
            </a:r>
            <a:r>
              <a:rPr lang="pl-PL" sz="2400" dirty="0"/>
              <a:t>ń </a:t>
            </a:r>
            <a:r>
              <a:rPr lang="pl-PL" sz="2400" b="1" dirty="0"/>
              <a:t>psychospołecznych </a:t>
            </a:r>
            <a:r>
              <a:rPr lang="pl-PL" sz="2400" dirty="0"/>
              <a:t>-</a:t>
            </a:r>
            <a:r>
              <a:rPr lang="pl-PL" sz="2400" dirty="0" smtClean="0"/>
              <a:t> klimat społeczny</a:t>
            </a:r>
            <a:r>
              <a:rPr lang="pl-PL" sz="2400" dirty="0"/>
              <a:t>, relacje interpersonalne, wsparcie ze strony nauczycieli, postawy uczniów </a:t>
            </a:r>
            <a:r>
              <a:rPr lang="pl-PL" sz="2400" dirty="0" smtClean="0"/>
              <a:t>wobec szkoły</a:t>
            </a:r>
            <a:r>
              <a:rPr lang="pl-PL" sz="2400" dirty="0"/>
              <a:t>, kompetencje i umiejętności społeczne, psychologiczne i emocjonalne </a:t>
            </a:r>
            <a:r>
              <a:rPr lang="pl-PL" sz="2400" dirty="0" smtClean="0"/>
              <a:t>(dzieci/uczniów i nauczycieli), </a:t>
            </a:r>
            <a:r>
              <a:rPr lang="pl-PL" sz="2400" dirty="0"/>
              <a:t>jak też kompetencje zawodowe </a:t>
            </a:r>
            <a:r>
              <a:rPr lang="pl-PL" sz="2400" dirty="0" smtClean="0"/>
              <a:t>nauczycieli,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48159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solidFill>
                  <a:srgbClr val="00B050"/>
                </a:solidFill>
                <a:latin typeface="+mn-lt"/>
              </a:rPr>
              <a:t>Obszary bezpieczeństwa, c.d.:</a:t>
            </a:r>
            <a:endParaRPr lang="pl-PL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/>
              <a:t>o</a:t>
            </a:r>
            <a:r>
              <a:rPr lang="pl-PL" sz="2400" b="1" dirty="0" smtClean="0"/>
              <a:t>bszar etyczny</a:t>
            </a:r>
            <a:r>
              <a:rPr lang="pl-PL" sz="2400" b="1" dirty="0"/>
              <a:t> </a:t>
            </a:r>
            <a:r>
              <a:rPr lang="pl-PL" sz="2400" dirty="0" smtClean="0"/>
              <a:t>(moralny</a:t>
            </a:r>
            <a:r>
              <a:rPr lang="pl-PL" sz="2400" dirty="0"/>
              <a:t>) - system wartości, na jakim opiera się szkoła/przedszkole, ale też indywidualne postawy wychowawców, rodziców, uczniów i nauczycieli. Ogromny wpływ mają również jasne zasady i normy regulujące stosunki społeczne w szkole czy przedszkolu oraz sposób funkcjonowania dzieci/uczniów. </a:t>
            </a:r>
          </a:p>
          <a:p>
            <a:endParaRPr lang="pl-PL" sz="2400" dirty="0"/>
          </a:p>
          <a:p>
            <a:pPr algn="just"/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5874314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9390E-E482-4888-A491-B3799CE70076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79994991"/>
              </p:ext>
            </p:extLst>
          </p:nvPr>
        </p:nvGraphicFramePr>
        <p:xfrm>
          <a:off x="179512" y="404664"/>
          <a:ext cx="446449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776273657"/>
              </p:ext>
            </p:extLst>
          </p:nvPr>
        </p:nvGraphicFramePr>
        <p:xfrm>
          <a:off x="4716016" y="1556792"/>
          <a:ext cx="4321082" cy="3998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5714937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zentacja-wzor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prezentacja-wzor</Template>
  <TotalTime>1939</TotalTime>
  <Words>2495</Words>
  <Application>Microsoft Office PowerPoint</Application>
  <PresentationFormat>Pokaz na ekranie (4:3)</PresentationFormat>
  <Paragraphs>204</Paragraphs>
  <Slides>38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prezentacja-wzor</vt:lpstr>
      <vt:lpstr>Slajd 1</vt:lpstr>
      <vt:lpstr>Slajd 2</vt:lpstr>
      <vt:lpstr>Pojęcie bezpieczeństwa:</vt:lpstr>
      <vt:lpstr>Slajd 4</vt:lpstr>
      <vt:lpstr>Potrzeba poczucia bezpieczeństwa jest jedną z najważniejszych i podstawowych potrzeb w życiu każdego człowieka </vt:lpstr>
      <vt:lpstr>  Oczekiwania rodziców</vt:lpstr>
      <vt:lpstr>Na problem bezpieczeństwa w szkole/przedszkolu powinniśmy patrzeć z bardzo wielu punktów widzenia. </vt:lpstr>
      <vt:lpstr>Obszary bezpieczeństwa, c.d.:</vt:lpstr>
      <vt:lpstr>Slajd 9</vt:lpstr>
      <vt:lpstr> </vt:lpstr>
      <vt:lpstr>Problematyka bezpieczeństwa w przepisach prawa</vt:lpstr>
      <vt:lpstr>Zadania organu prowadzącego szkoły/przedszkola</vt:lpstr>
      <vt:lpstr>Zadania dyrektora szkoły/przedszkola:</vt:lpstr>
      <vt:lpstr>Rozporządzenie MEN i S z dnia 31.12.2002 r.  w sprawie bezpieczeństwa i higieny w publicznych i niepublicznych szkołach i placówkach  (Dz .U. z 2003 r. Nr 6, poz. 69 ze zm.). </vt:lpstr>
      <vt:lpstr>Istotną część tego rozporządzenia stanowią przepisy dotyczące: </vt:lpstr>
      <vt:lpstr>§ 13 w.w. rozporządzenia</vt:lpstr>
      <vt:lpstr>Bezpieczna droga do szkoły</vt:lpstr>
      <vt:lpstr>Wycieczki, krajoznawstwo i turystyka</vt:lpstr>
      <vt:lpstr>Stołówki, żywienie</vt:lpstr>
      <vt:lpstr>Bezpieczeństwo w Internecie </vt:lpstr>
      <vt:lpstr> Zagrożenia bezpieczeństwa cyfrowego: </vt:lpstr>
      <vt:lpstr>Zagrożenia bezpieczeństwa cyfrowego:</vt:lpstr>
      <vt:lpstr>Profilaktyka w zakresie bezpieczeństwa cyfrowego:</vt:lpstr>
      <vt:lpstr>Problem ciężkich tornistrów</vt:lpstr>
      <vt:lpstr>Slajd 25</vt:lpstr>
      <vt:lpstr>Prawidłowy rozkład zajęć szkolnych (plan zajęć):</vt:lpstr>
      <vt:lpstr>Zapobieganie uzależnieniom:</vt:lpstr>
      <vt:lpstr>Slajd 28</vt:lpstr>
      <vt:lpstr>Zapobieganie uzależnieniom:</vt:lpstr>
      <vt:lpstr>Zapobieganie uzależnieniom:</vt:lpstr>
      <vt:lpstr>Ochrona danych osobowych:</vt:lpstr>
      <vt:lpstr>Slajd 32</vt:lpstr>
      <vt:lpstr>Istotą bezpieczeństwa w szkole/przedszkolu</vt:lpstr>
      <vt:lpstr>Slajd 34</vt:lpstr>
      <vt:lpstr>Slajd 35</vt:lpstr>
      <vt:lpstr>Działania profilaktyczne w szkołach/przedszkolach:</vt:lpstr>
      <vt:lpstr>Działania profilaktyczne w szkołach/przedszkolach c.d.</vt:lpstr>
      <vt:lpstr>Slajd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Rekrutacja</dc:title>
  <dc:creator>Elżbieta Piętka</dc:creator>
  <cp:lastModifiedBy>szkola</cp:lastModifiedBy>
  <cp:revision>170</cp:revision>
  <dcterms:created xsi:type="dcterms:W3CDTF">2018-10-16T05:57:25Z</dcterms:created>
  <dcterms:modified xsi:type="dcterms:W3CDTF">2020-03-11T09:24:52Z</dcterms:modified>
</cp:coreProperties>
</file>