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86" r:id="rId2"/>
    <p:sldId id="294" r:id="rId3"/>
    <p:sldId id="258" r:id="rId4"/>
    <p:sldId id="259" r:id="rId5"/>
    <p:sldId id="257" r:id="rId6"/>
    <p:sldId id="287" r:id="rId7"/>
    <p:sldId id="262" r:id="rId8"/>
    <p:sldId id="260" r:id="rId9"/>
    <p:sldId id="263" r:id="rId10"/>
    <p:sldId id="264" r:id="rId11"/>
    <p:sldId id="267" r:id="rId12"/>
    <p:sldId id="265" r:id="rId13"/>
    <p:sldId id="266" r:id="rId14"/>
    <p:sldId id="268" r:id="rId15"/>
    <p:sldId id="269" r:id="rId16"/>
    <p:sldId id="270" r:id="rId17"/>
    <p:sldId id="271" r:id="rId18"/>
    <p:sldId id="272" r:id="rId19"/>
    <p:sldId id="273" r:id="rId20"/>
    <p:sldId id="277" r:id="rId21"/>
    <p:sldId id="274" r:id="rId22"/>
    <p:sldId id="276" r:id="rId23"/>
    <p:sldId id="278" r:id="rId24"/>
    <p:sldId id="279" r:id="rId25"/>
    <p:sldId id="281" r:id="rId26"/>
    <p:sldId id="280" r:id="rId27"/>
    <p:sldId id="283" r:id="rId28"/>
    <p:sldId id="284" r:id="rId29"/>
    <p:sldId id="288" r:id="rId30"/>
    <p:sldId id="291" r:id="rId31"/>
    <p:sldId id="292" r:id="rId32"/>
    <p:sldId id="289" r:id="rId33"/>
    <p:sldId id="29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Piwowarska" initials="AP" lastIdx="1" clrIdx="0">
    <p:extLst>
      <p:ext uri="{19B8F6BF-5375-455C-9EA6-DF929625EA0E}">
        <p15:presenceInfo xmlns:p15="http://schemas.microsoft.com/office/powerpoint/2012/main" userId="02c564c331ee2f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659B2-ACF7-4F23-A460-5710D7877DBE}" v="644" dt="2020-01-21T18:48:41.385"/>
    <p1510:client id="{AA1BC460-4357-4C29-A386-528F30A7657A}" v="725" dt="2020-01-21T17:07:27.379"/>
    <p1510:client id="{E63D2FC0-2C86-4E8B-BDDE-F38684632E33}" v="542" dt="2020-01-22T18:11:08.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4" autoAdjust="0"/>
    <p:restoredTop sz="94660"/>
  </p:normalViewPr>
  <p:slideViewPr>
    <p:cSldViewPr snapToGrid="0">
      <p:cViewPr varScale="1">
        <p:scale>
          <a:sx n="73" d="100"/>
          <a:sy n="73" d="100"/>
        </p:scale>
        <p:origin x="93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104A9-F693-4794-82D8-B4FC2765C107}" type="datetimeFigureOut">
              <a:rPr lang="pl-PL"/>
              <a:t>28.01.2021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CA902-7F37-4FD6-86BD-20B454F0EF1C}" type="slidenum">
              <a:rPr lang="pl-PL"/>
              <a:t>‹#›</a:t>
            </a:fld>
            <a:endParaRPr lang="pl-PL"/>
          </a:p>
        </p:txBody>
      </p:sp>
    </p:spTree>
    <p:extLst>
      <p:ext uri="{BB962C8B-B14F-4D97-AF65-F5344CB8AC3E}">
        <p14:creationId xmlns:p14="http://schemas.microsoft.com/office/powerpoint/2010/main" val="297619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err="1"/>
              <a:t>Nałogowe</a:t>
            </a:r>
            <a:r>
              <a:rPr lang="en-US" dirty="0"/>
              <a:t> </a:t>
            </a:r>
            <a:r>
              <a:rPr lang="en-US" dirty="0" err="1"/>
              <a:t>korzystanie</a:t>
            </a:r>
            <a:r>
              <a:rPr lang="en-US" dirty="0"/>
              <a:t> z </a:t>
            </a:r>
            <a:r>
              <a:rPr lang="en-US" dirty="0" err="1"/>
              <a:t>mediów</a:t>
            </a:r>
            <a:r>
              <a:rPr lang="en-US" dirty="0"/>
              <a:t> </a:t>
            </a:r>
            <a:r>
              <a:rPr lang="en-US" dirty="0" err="1"/>
              <a:t>cyfrowych</a:t>
            </a:r>
            <a:r>
              <a:rPr lang="en-US" dirty="0"/>
              <a:t>, </a:t>
            </a:r>
            <a:r>
              <a:rPr lang="en-US" dirty="0" err="1"/>
              <a:t>wśród</a:t>
            </a:r>
            <a:r>
              <a:rPr lang="en-US" dirty="0"/>
              <a:t> </a:t>
            </a:r>
            <a:r>
              <a:rPr lang="en-US" dirty="0" err="1"/>
              <a:t>których</a:t>
            </a:r>
            <a:r>
              <a:rPr lang="en-US" dirty="0"/>
              <a:t> </a:t>
            </a:r>
            <a:r>
              <a:rPr lang="en-US" dirty="0" err="1"/>
              <a:t>wymienia</a:t>
            </a:r>
            <a:r>
              <a:rPr lang="en-US" dirty="0"/>
              <a:t> </a:t>
            </a:r>
            <a:r>
              <a:rPr lang="en-US" dirty="0" err="1"/>
              <a:t>się</a:t>
            </a:r>
            <a:r>
              <a:rPr lang="en-US" dirty="0"/>
              <a:t> Internet, </a:t>
            </a:r>
            <a:r>
              <a:rPr lang="en-US" dirty="0" err="1"/>
              <a:t>telewizję</a:t>
            </a:r>
            <a:r>
              <a:rPr lang="en-US" dirty="0"/>
              <a:t>, </a:t>
            </a:r>
            <a:r>
              <a:rPr lang="en-US" dirty="0" err="1"/>
              <a:t>gry</a:t>
            </a:r>
            <a:r>
              <a:rPr lang="en-US" dirty="0"/>
              <a:t> </a:t>
            </a:r>
            <a:r>
              <a:rPr lang="en-US" dirty="0" err="1"/>
              <a:t>sieciowe</a:t>
            </a:r>
            <a:r>
              <a:rPr lang="en-US" dirty="0"/>
              <a:t>, </a:t>
            </a:r>
            <a:r>
              <a:rPr lang="en-US" dirty="0" err="1"/>
              <a:t>telefony</a:t>
            </a:r>
            <a:r>
              <a:rPr lang="en-US" dirty="0"/>
              <a:t> </a:t>
            </a:r>
            <a:r>
              <a:rPr lang="en-US" dirty="0" err="1"/>
              <a:t>komórkowe</a:t>
            </a:r>
            <a:r>
              <a:rPr lang="en-US" dirty="0"/>
              <a:t>, </a:t>
            </a:r>
            <a:r>
              <a:rPr lang="en-US" dirty="0" err="1"/>
              <a:t>wydaje</a:t>
            </a:r>
            <a:r>
              <a:rPr lang="en-US" dirty="0"/>
              <a:t> </a:t>
            </a:r>
            <a:r>
              <a:rPr lang="en-US" dirty="0" err="1"/>
              <a:t>się</a:t>
            </a:r>
            <a:r>
              <a:rPr lang="en-US" dirty="0"/>
              <a:t> </a:t>
            </a:r>
            <a:r>
              <a:rPr lang="en-US" dirty="0" err="1"/>
              <a:t>być</a:t>
            </a:r>
            <a:r>
              <a:rPr lang="en-US" dirty="0"/>
              <a:t> </a:t>
            </a:r>
            <a:r>
              <a:rPr lang="en-US" dirty="0" err="1"/>
              <a:t>nowym</a:t>
            </a:r>
            <a:r>
              <a:rPr lang="en-US" dirty="0"/>
              <a:t> </a:t>
            </a:r>
            <a:r>
              <a:rPr lang="en-US" dirty="0" err="1"/>
              <a:t>zjawiskiem</a:t>
            </a:r>
            <a:r>
              <a:rPr lang="en-US" dirty="0"/>
              <a:t>. I w </a:t>
            </a:r>
            <a:r>
              <a:rPr lang="en-US" dirty="0" err="1"/>
              <a:t>pewnej</a:t>
            </a:r>
            <a:r>
              <a:rPr lang="en-US" dirty="0"/>
              <a:t> </a:t>
            </a:r>
            <a:r>
              <a:rPr lang="en-US" dirty="0" err="1"/>
              <a:t>mierze</a:t>
            </a:r>
            <a:r>
              <a:rPr lang="en-US" dirty="0"/>
              <a:t> </a:t>
            </a:r>
            <a:r>
              <a:rPr lang="en-US" dirty="0" err="1"/>
              <a:t>tak</a:t>
            </a:r>
            <a:r>
              <a:rPr lang="en-US" dirty="0"/>
              <a:t> jest, </a:t>
            </a:r>
            <a:r>
              <a:rPr lang="en-US" dirty="0" err="1"/>
              <a:t>bo</a:t>
            </a:r>
            <a:r>
              <a:rPr lang="en-US" dirty="0"/>
              <a:t> </a:t>
            </a:r>
            <a:r>
              <a:rPr lang="en-US" dirty="0" err="1"/>
              <a:t>podłożem</a:t>
            </a:r>
            <a:r>
              <a:rPr lang="en-US" dirty="0"/>
              <a:t> </a:t>
            </a:r>
            <a:r>
              <a:rPr lang="en-US" dirty="0" err="1"/>
              <a:t>uzależnień</a:t>
            </a:r>
            <a:r>
              <a:rPr lang="en-US" dirty="0"/>
              <a:t> </a:t>
            </a:r>
            <a:r>
              <a:rPr lang="en-US" dirty="0" err="1"/>
              <a:t>od</a:t>
            </a:r>
            <a:r>
              <a:rPr lang="en-US" dirty="0"/>
              <a:t> </a:t>
            </a:r>
            <a:r>
              <a:rPr lang="en-US" dirty="0" err="1"/>
              <a:t>nowoczesnych</a:t>
            </a:r>
            <a:r>
              <a:rPr lang="en-US" dirty="0"/>
              <a:t> </a:t>
            </a:r>
            <a:r>
              <a:rPr lang="en-US" dirty="0" err="1"/>
              <a:t>mediów</a:t>
            </a:r>
            <a:r>
              <a:rPr lang="en-US" dirty="0"/>
              <a:t> jest „</a:t>
            </a:r>
            <a:r>
              <a:rPr lang="en-US" dirty="0" err="1"/>
              <a:t>cywilizacja</a:t>
            </a:r>
            <a:r>
              <a:rPr lang="en-US" dirty="0"/>
              <a:t> </a:t>
            </a:r>
            <a:r>
              <a:rPr lang="en-US" dirty="0" err="1"/>
              <a:t>medialna</a:t>
            </a:r>
            <a:r>
              <a:rPr lang="en-US" dirty="0"/>
              <a:t>”, </a:t>
            </a:r>
            <a:r>
              <a:rPr lang="en-US" dirty="0" err="1"/>
              <a:t>znak</a:t>
            </a:r>
            <a:r>
              <a:rPr lang="en-US" dirty="0"/>
              <a:t> </a:t>
            </a:r>
            <a:r>
              <a:rPr lang="en-US" dirty="0" err="1"/>
              <a:t>naszych</a:t>
            </a:r>
            <a:r>
              <a:rPr lang="en-US" dirty="0"/>
              <a:t> </a:t>
            </a:r>
            <a:r>
              <a:rPr lang="en-US" dirty="0" err="1"/>
              <a:t>czasów</a:t>
            </a:r>
            <a:r>
              <a:rPr lang="en-US" dirty="0"/>
              <a:t>. Ale </a:t>
            </a:r>
            <a:r>
              <a:rPr lang="en-US" dirty="0" err="1"/>
              <a:t>należy</a:t>
            </a:r>
            <a:r>
              <a:rPr lang="en-US" dirty="0"/>
              <a:t> </a:t>
            </a:r>
            <a:r>
              <a:rPr lang="en-US" dirty="0" err="1"/>
              <a:t>pamiętać</a:t>
            </a:r>
            <a:r>
              <a:rPr lang="en-US" dirty="0"/>
              <a:t>, </a:t>
            </a:r>
            <a:r>
              <a:rPr lang="en-US" dirty="0" err="1"/>
              <a:t>że</a:t>
            </a:r>
            <a:r>
              <a:rPr lang="en-US" dirty="0"/>
              <a:t> </a:t>
            </a:r>
            <a:r>
              <a:rPr lang="en-US" dirty="0" err="1"/>
              <a:t>nowe</a:t>
            </a:r>
            <a:r>
              <a:rPr lang="en-US" dirty="0"/>
              <a:t> media </a:t>
            </a:r>
            <a:r>
              <a:rPr lang="en-US" dirty="0" err="1"/>
              <a:t>stanowią</a:t>
            </a:r>
            <a:r>
              <a:rPr lang="en-US" dirty="0"/>
              <a:t> </a:t>
            </a:r>
            <a:r>
              <a:rPr lang="en-US" b="1" dirty="0" err="1"/>
              <a:t>nowe</a:t>
            </a:r>
            <a:r>
              <a:rPr lang="en-US" b="1" dirty="0"/>
              <a:t> </a:t>
            </a:r>
            <a:r>
              <a:rPr lang="en-US" b="1" dirty="0" err="1"/>
              <a:t>środowisko</a:t>
            </a:r>
            <a:r>
              <a:rPr lang="en-US" b="1" dirty="0"/>
              <a:t> do </a:t>
            </a:r>
            <a:r>
              <a:rPr lang="en-US" b="1" dirty="0" err="1"/>
              <a:t>realizowania</a:t>
            </a:r>
            <a:r>
              <a:rPr lang="en-US" b="1" dirty="0"/>
              <a:t> </a:t>
            </a:r>
            <a:r>
              <a:rPr lang="en-US" b="1" dirty="0" err="1"/>
              <a:t>zachowań</a:t>
            </a:r>
            <a:r>
              <a:rPr lang="en-US" b="1" dirty="0"/>
              <a:t> </a:t>
            </a:r>
            <a:r>
              <a:rPr lang="en-US" b="1" dirty="0" err="1"/>
              <a:t>nałogowych</a:t>
            </a:r>
            <a:r>
              <a:rPr lang="en-US" b="1" dirty="0"/>
              <a:t>, </a:t>
            </a:r>
            <a:r>
              <a:rPr lang="en-US" b="1" dirty="0" err="1"/>
              <a:t>które</a:t>
            </a:r>
            <a:r>
              <a:rPr lang="en-US" b="1" dirty="0"/>
              <a:t> </a:t>
            </a:r>
            <a:r>
              <a:rPr lang="en-US" b="1" dirty="0" err="1"/>
              <a:t>występowały</a:t>
            </a:r>
            <a:r>
              <a:rPr lang="en-US" b="1" dirty="0"/>
              <a:t> </a:t>
            </a:r>
            <a:r>
              <a:rPr lang="en-US" b="1" dirty="0" err="1"/>
              <a:t>wcześniej</a:t>
            </a:r>
            <a:r>
              <a:rPr lang="en-US" dirty="0"/>
              <a:t>. E-hazard to </a:t>
            </a:r>
            <a:r>
              <a:rPr lang="en-US" dirty="0" err="1"/>
              <a:t>przedłużenie</a:t>
            </a:r>
            <a:r>
              <a:rPr lang="en-US" dirty="0"/>
              <a:t> </a:t>
            </a:r>
            <a:r>
              <a:rPr lang="en-US" dirty="0" err="1"/>
              <a:t>dawnej</a:t>
            </a:r>
            <a:r>
              <a:rPr lang="en-US" dirty="0"/>
              <a:t> </a:t>
            </a:r>
            <a:r>
              <a:rPr lang="en-US" dirty="0" err="1"/>
              <a:t>gry</a:t>
            </a:r>
            <a:r>
              <a:rPr lang="en-US" dirty="0"/>
              <a:t> w </a:t>
            </a:r>
            <a:r>
              <a:rPr lang="en-US" dirty="0" err="1"/>
              <a:t>karty</a:t>
            </a:r>
            <a:r>
              <a:rPr lang="en-US" dirty="0"/>
              <a:t>, </a:t>
            </a:r>
            <a:r>
              <a:rPr lang="en-US" dirty="0" err="1"/>
              <a:t>ruletkę</a:t>
            </a:r>
            <a:r>
              <a:rPr lang="en-US" dirty="0"/>
              <a:t>, </a:t>
            </a:r>
            <a:r>
              <a:rPr lang="en-US" dirty="0" err="1"/>
              <a:t>czy</a:t>
            </a:r>
            <a:r>
              <a:rPr lang="en-US" dirty="0"/>
              <a:t> </a:t>
            </a:r>
            <a:r>
              <a:rPr lang="en-US" dirty="0" err="1"/>
              <a:t>obstawiania</a:t>
            </a:r>
            <a:r>
              <a:rPr lang="en-US" dirty="0"/>
              <a:t> </a:t>
            </a:r>
            <a:r>
              <a:rPr lang="en-US" dirty="0" err="1"/>
              <a:t>wyścigów</a:t>
            </a:r>
            <a:r>
              <a:rPr lang="en-US" dirty="0"/>
              <a:t> </a:t>
            </a:r>
            <a:r>
              <a:rPr lang="en-US" dirty="0" err="1"/>
              <a:t>konnych</a:t>
            </a:r>
            <a:r>
              <a:rPr lang="en-US" dirty="0"/>
              <a:t>, </a:t>
            </a:r>
            <a:r>
              <a:rPr lang="en-US" dirty="0" err="1"/>
              <a:t>cyberseks</a:t>
            </a:r>
            <a:r>
              <a:rPr lang="en-US" dirty="0"/>
              <a:t> – </a:t>
            </a:r>
            <a:r>
              <a:rPr lang="en-US" dirty="0" err="1"/>
              <a:t>uzależnienia</a:t>
            </a:r>
            <a:r>
              <a:rPr lang="en-US" dirty="0"/>
              <a:t> </a:t>
            </a:r>
            <a:r>
              <a:rPr lang="en-US" dirty="0" err="1"/>
              <a:t>od</a:t>
            </a:r>
            <a:r>
              <a:rPr lang="en-US" dirty="0"/>
              <a:t> </a:t>
            </a:r>
            <a:r>
              <a:rPr lang="en-US" dirty="0" err="1"/>
              <a:t>seksu</a:t>
            </a:r>
            <a:r>
              <a:rPr lang="en-US" dirty="0"/>
              <a:t>. </a:t>
            </a:r>
            <a:r>
              <a:rPr lang="en-US" dirty="0" err="1"/>
              <a:t>Istniejące</a:t>
            </a:r>
            <a:r>
              <a:rPr lang="en-US" dirty="0"/>
              <a:t> </a:t>
            </a:r>
            <a:r>
              <a:rPr lang="en-US" dirty="0" err="1"/>
              <a:t>jak</a:t>
            </a:r>
            <a:r>
              <a:rPr lang="en-US" dirty="0"/>
              <a:t> </a:t>
            </a:r>
            <a:r>
              <a:rPr lang="en-US" dirty="0" err="1"/>
              <a:t>świat</a:t>
            </a:r>
            <a:r>
              <a:rPr lang="en-US" dirty="0"/>
              <a:t> </a:t>
            </a:r>
            <a:r>
              <a:rPr lang="en-US" dirty="0" err="1"/>
              <a:t>światem</a:t>
            </a:r>
            <a:r>
              <a:rPr lang="en-US" dirty="0"/>
              <a:t> </a:t>
            </a:r>
            <a:r>
              <a:rPr lang="en-US" dirty="0" err="1"/>
              <a:t>zachowania</a:t>
            </a:r>
            <a:r>
              <a:rPr lang="en-US" dirty="0"/>
              <a:t> </a:t>
            </a:r>
            <a:r>
              <a:rPr lang="en-US" dirty="0" err="1"/>
              <a:t>patologiczne</a:t>
            </a:r>
            <a:r>
              <a:rPr lang="en-US" dirty="0"/>
              <a:t>, </a:t>
            </a:r>
            <a:r>
              <a:rPr lang="en-US" dirty="0" err="1"/>
              <a:t>związane</a:t>
            </a:r>
            <a:r>
              <a:rPr lang="en-US" dirty="0"/>
              <a:t> z </a:t>
            </a:r>
            <a:r>
              <a:rPr lang="en-US" dirty="0" err="1"/>
              <a:t>przemocą</a:t>
            </a:r>
            <a:r>
              <a:rPr lang="en-US" dirty="0"/>
              <a:t> </a:t>
            </a:r>
            <a:r>
              <a:rPr lang="en-US" dirty="0" err="1"/>
              <a:t>wobec</a:t>
            </a:r>
            <a:r>
              <a:rPr lang="en-US" dirty="0"/>
              <a:t> </a:t>
            </a:r>
            <a:r>
              <a:rPr lang="en-US" dirty="0" err="1"/>
              <a:t>osób</a:t>
            </a:r>
            <a:r>
              <a:rPr lang="en-US" dirty="0"/>
              <a:t>, </a:t>
            </a:r>
            <a:r>
              <a:rPr lang="en-US" dirty="0" err="1"/>
              <a:t>którym</a:t>
            </a:r>
            <a:r>
              <a:rPr lang="en-US" dirty="0"/>
              <a:t> </a:t>
            </a:r>
            <a:r>
              <a:rPr lang="en-US" dirty="0" err="1"/>
              <a:t>trudno</a:t>
            </a:r>
            <a:r>
              <a:rPr lang="en-US" dirty="0"/>
              <a:t> </a:t>
            </a:r>
            <a:r>
              <a:rPr lang="en-US" dirty="0" err="1"/>
              <a:t>się</a:t>
            </a:r>
            <a:r>
              <a:rPr lang="en-US" dirty="0"/>
              <a:t> </a:t>
            </a:r>
            <a:r>
              <a:rPr lang="en-US" dirty="0" err="1"/>
              <a:t>obronić</a:t>
            </a:r>
            <a:r>
              <a:rPr lang="en-US" dirty="0"/>
              <a:t> </a:t>
            </a:r>
            <a:r>
              <a:rPr lang="en-US" dirty="0" err="1"/>
              <a:t>przed</a:t>
            </a:r>
            <a:r>
              <a:rPr lang="en-US" dirty="0"/>
              <a:t> </a:t>
            </a:r>
            <a:r>
              <a:rPr lang="en-US" dirty="0" err="1"/>
              <a:t>prześladowaniem</a:t>
            </a:r>
            <a:r>
              <a:rPr lang="en-US" dirty="0"/>
              <a:t> </a:t>
            </a:r>
            <a:r>
              <a:rPr lang="en-US" dirty="0" err="1"/>
              <a:t>przybrały</a:t>
            </a:r>
            <a:r>
              <a:rPr lang="en-US" dirty="0"/>
              <a:t> </a:t>
            </a:r>
            <a:r>
              <a:rPr lang="en-US" dirty="0" err="1"/>
              <a:t>nową</a:t>
            </a:r>
            <a:r>
              <a:rPr lang="en-US" dirty="0"/>
              <a:t> </a:t>
            </a:r>
            <a:r>
              <a:rPr lang="en-US" dirty="0" err="1"/>
              <a:t>formę</a:t>
            </a:r>
            <a:r>
              <a:rPr lang="en-US" dirty="0"/>
              <a:t> – </a:t>
            </a:r>
            <a:r>
              <a:rPr lang="en-US" dirty="0" err="1"/>
              <a:t>cyberbullyingu</a:t>
            </a:r>
            <a:r>
              <a:rPr lang="en-US" dirty="0"/>
              <a:t>, </a:t>
            </a:r>
            <a:r>
              <a:rPr lang="en-US" dirty="0" err="1"/>
              <a:t>czyli</a:t>
            </a:r>
            <a:r>
              <a:rPr lang="en-US" dirty="0"/>
              <a:t> </a:t>
            </a:r>
            <a:r>
              <a:rPr lang="en-US" dirty="0" err="1"/>
              <a:t>dręczenia</a:t>
            </a:r>
            <a:r>
              <a:rPr lang="en-US" dirty="0"/>
              <a:t> za </a:t>
            </a:r>
            <a:r>
              <a:rPr lang="en-US" dirty="0" err="1"/>
              <a:t>pomocą</a:t>
            </a:r>
            <a:r>
              <a:rPr lang="en-US" dirty="0"/>
              <a:t> </a:t>
            </a:r>
            <a:r>
              <a:rPr lang="en-US" dirty="0" err="1"/>
              <a:t>narzędzi</a:t>
            </a:r>
            <a:r>
              <a:rPr lang="en-US" dirty="0"/>
              <a:t> </a:t>
            </a:r>
            <a:r>
              <a:rPr lang="en-US" dirty="0" err="1"/>
              <a:t>oferowanych</a:t>
            </a:r>
            <a:r>
              <a:rPr lang="en-US" dirty="0"/>
              <a:t> </a:t>
            </a:r>
            <a:r>
              <a:rPr lang="en-US" dirty="0" err="1"/>
              <a:t>przez</a:t>
            </a:r>
            <a:r>
              <a:rPr lang="en-US" dirty="0"/>
              <a:t> </a:t>
            </a:r>
            <a:r>
              <a:rPr lang="en-US" dirty="0" err="1"/>
              <a:t>sieć</a:t>
            </a:r>
            <a:r>
              <a:rPr lang="en-US" dirty="0"/>
              <a:t>.</a:t>
            </a:r>
            <a:endParaRPr lang="pl-PL" dirty="0"/>
          </a:p>
        </p:txBody>
      </p:sp>
      <p:sp>
        <p:nvSpPr>
          <p:cNvPr id="4" name="Symbol zastępczy numeru slajdu 3"/>
          <p:cNvSpPr>
            <a:spLocks noGrp="1"/>
          </p:cNvSpPr>
          <p:nvPr>
            <p:ph type="sldNum" sz="quarter" idx="5"/>
          </p:nvPr>
        </p:nvSpPr>
        <p:spPr/>
        <p:txBody>
          <a:bodyPr/>
          <a:lstStyle/>
          <a:p>
            <a:fld id="{497CA902-7F37-4FD6-86BD-20B454F0EF1C}" type="slidenum">
              <a:rPr lang="pl-PL"/>
              <a:t>1</a:t>
            </a:fld>
            <a:endParaRPr lang="pl-PL"/>
          </a:p>
        </p:txBody>
      </p:sp>
    </p:spTree>
    <p:extLst>
      <p:ext uri="{BB962C8B-B14F-4D97-AF65-F5344CB8AC3E}">
        <p14:creationId xmlns:p14="http://schemas.microsoft.com/office/powerpoint/2010/main" val="373170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Uzależnienie od mediów cyfrowych deklaruje 23 procent młodzieży w Polsce. Stanowczą walkę ze smartfonami w szkołach rozpoczął francuski rząd. Zgodnie z nowym prawem od 1 września do szkoły z telefonem nie bezie mógł przyjść żaden uczeń od 3 do 15 </a:t>
            </a:r>
            <a:r>
              <a:rPr lang="pl-PL" dirty="0" err="1"/>
              <a:t>rż</a:t>
            </a:r>
            <a:r>
              <a:rPr lang="pl-PL" dirty="0"/>
              <a:t>. W większości przypadków</a:t>
            </a:r>
            <a:r>
              <a:rPr lang="pl-PL" baseline="0" dirty="0"/>
              <a:t> na świecie takie zakazy są w gestii dyrektorów szkół. W Polsce również. Jednocześnie wiadomo, że samo zakazywanie używania telefonów nie rozwiąże problemów. Ważna jest edukacja, jak u najmłodszych. Umieszczanie smartfonów w szatniach dziewczynek zdarza się nagminne. Dla dzieciaków to świetna zabawa. Nie mają jednak pojęcia, jakie mogą być konsekwencje opublikowania czyjegoś zdjęcia czy filmiku w sieci. Potem trafiają do sądu rodzinnego i płaczą, że nikt ich </a:t>
            </a:r>
            <a:r>
              <a:rPr lang="pl-PL" baseline="0"/>
              <a:t>nie ostrzegł</a:t>
            </a:r>
            <a:endParaRPr lang="pl-PL"/>
          </a:p>
        </p:txBody>
      </p:sp>
      <p:sp>
        <p:nvSpPr>
          <p:cNvPr id="4" name="Symbol zastępczy numeru slajdu 3"/>
          <p:cNvSpPr>
            <a:spLocks noGrp="1"/>
          </p:cNvSpPr>
          <p:nvPr>
            <p:ph type="sldNum" sz="quarter" idx="10"/>
          </p:nvPr>
        </p:nvSpPr>
        <p:spPr/>
        <p:txBody>
          <a:bodyPr/>
          <a:lstStyle/>
          <a:p>
            <a:fld id="{497CA902-7F37-4FD6-86BD-20B454F0EF1C}" type="slidenum">
              <a:rPr lang="pl-PL" smtClean="0"/>
              <a:t>6</a:t>
            </a:fld>
            <a:endParaRPr lang="pl-PL"/>
          </a:p>
        </p:txBody>
      </p:sp>
    </p:spTree>
    <p:extLst>
      <p:ext uri="{BB962C8B-B14F-4D97-AF65-F5344CB8AC3E}">
        <p14:creationId xmlns:p14="http://schemas.microsoft.com/office/powerpoint/2010/main" val="307520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1/28/2021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1/28/2021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wewnątrz, osoba, ciemny, mężczyzna&#10;&#10;Opis wygenerowany przy bardzo wysokim poziomie pewności">
            <a:extLst>
              <a:ext uri="{FF2B5EF4-FFF2-40B4-BE49-F238E27FC236}">
                <a16:creationId xmlns:a16="http://schemas.microsoft.com/office/drawing/2014/main" id="{7B19E860-C21F-46C3-AE14-494F7178B65D}"/>
              </a:ext>
            </a:extLst>
          </p:cNvPr>
          <p:cNvPicPr>
            <a:picLocks noChangeAspect="1"/>
          </p:cNvPicPr>
          <p:nvPr/>
        </p:nvPicPr>
        <p:blipFill rotWithShape="1">
          <a:blip r:embed="rId4">
            <a:alphaModFix amt="50000"/>
          </a:blip>
          <a:srcRect t="1579" r="-1" b="10869"/>
          <a:stretch/>
        </p:blipFill>
        <p:spPr>
          <a:xfrm>
            <a:off x="84082" y="977465"/>
            <a:ext cx="6652233" cy="5956650"/>
          </a:xfrm>
          <a:prstGeom prst="rect">
            <a:avLst/>
          </a:prstGeom>
        </p:spPr>
      </p:pic>
      <p:sp>
        <p:nvSpPr>
          <p:cNvPr id="2" name="pole tekstowe 1">
            <a:extLst>
              <a:ext uri="{FF2B5EF4-FFF2-40B4-BE49-F238E27FC236}">
                <a16:creationId xmlns:a16="http://schemas.microsoft.com/office/drawing/2014/main" id="{13B69FC8-3DFB-493F-B7F7-4B66C13F9ECE}"/>
              </a:ext>
            </a:extLst>
          </p:cNvPr>
          <p:cNvSpPr txBox="1"/>
          <p:nvPr/>
        </p:nvSpPr>
        <p:spPr>
          <a:xfrm>
            <a:off x="5788208" y="764190"/>
            <a:ext cx="6563609" cy="4873558"/>
          </a:xfrm>
          <a:prstGeom prst="rect">
            <a:avLst/>
          </a:prstGeom>
        </p:spPr>
        <p:txBody>
          <a:bodyPr rot="0" spcFirstLastPara="0" vertOverflow="overflow" horzOverflow="overflow" vert="horz" lIns="91440" tIns="45720" rIns="91440" bIns="0" numCol="1" spcCol="0" rtlCol="0" fromWordArt="0" anchor="ctr" anchorCtr="0" forceAA="0" compatLnSpc="1">
            <a:prstTxWarp prst="textNoShape">
              <a:avLst/>
            </a:prstTxWarp>
            <a:normAutofit/>
          </a:bodyPr>
          <a:lstStyle/>
          <a:p>
            <a:pPr defTabSz="914400">
              <a:lnSpc>
                <a:spcPct val="90000"/>
              </a:lnSpc>
              <a:spcBef>
                <a:spcPct val="0"/>
              </a:spcBef>
              <a:spcAft>
                <a:spcPts val="600"/>
              </a:spcAft>
            </a:pPr>
            <a:r>
              <a:rPr lang="en-US" sz="4800" cap="all" dirty="0">
                <a:latin typeface="+mj-lt"/>
                <a:ea typeface="+mj-ea"/>
                <a:cs typeface="+mj-cs"/>
              </a:rPr>
              <a:t>UZALEŻNIENIE DZIECI </a:t>
            </a:r>
            <a:endParaRPr lang="pl-PL" sz="4800" cap="all" dirty="0">
              <a:latin typeface="+mj-lt"/>
              <a:ea typeface="+mj-ea"/>
              <a:cs typeface="+mj-cs"/>
            </a:endParaRPr>
          </a:p>
          <a:p>
            <a:pPr defTabSz="914400">
              <a:lnSpc>
                <a:spcPct val="90000"/>
              </a:lnSpc>
              <a:spcBef>
                <a:spcPct val="0"/>
              </a:spcBef>
              <a:spcAft>
                <a:spcPts val="600"/>
              </a:spcAft>
            </a:pPr>
            <a:r>
              <a:rPr lang="en-US" sz="4800" cap="all" dirty="0">
                <a:latin typeface="+mj-lt"/>
                <a:ea typeface="+mj-ea"/>
                <a:cs typeface="+mj-cs"/>
              </a:rPr>
              <a:t>I MŁODZIEŻY ​</a:t>
            </a:r>
            <a:br>
              <a:rPr lang="en-US" sz="4800" cap="all" dirty="0">
                <a:latin typeface="+mj-lt"/>
                <a:ea typeface="+mj-ea"/>
                <a:cs typeface="+mj-cs"/>
              </a:rPr>
            </a:br>
            <a:r>
              <a:rPr lang="en-US" sz="4800" cap="all" dirty="0">
                <a:latin typeface="+mj-lt"/>
                <a:ea typeface="+mj-ea"/>
                <a:cs typeface="+mj-cs"/>
              </a:rPr>
              <a:t>OD MEDIÓW </a:t>
            </a:r>
            <a:endParaRPr lang="pl-PL" dirty="0"/>
          </a:p>
          <a:p>
            <a:pPr defTabSz="914400">
              <a:lnSpc>
                <a:spcPct val="90000"/>
              </a:lnSpc>
              <a:spcBef>
                <a:spcPct val="0"/>
              </a:spcBef>
              <a:spcAft>
                <a:spcPts val="600"/>
              </a:spcAft>
            </a:pPr>
            <a:r>
              <a:rPr lang="en-US" sz="4800" cap="all" dirty="0">
                <a:latin typeface="+mj-lt"/>
                <a:ea typeface="+mj-ea"/>
                <a:cs typeface="+mj-cs"/>
              </a:rPr>
              <a:t>CYFROWYCH​</a:t>
            </a:r>
            <a:endParaRPr lang="pl-PL" sz="4800" cap="all" dirty="0">
              <a:latin typeface="+mj-lt"/>
              <a:ea typeface="+mj-ea"/>
              <a:cs typeface="+mj-cs"/>
            </a:endParaRPr>
          </a:p>
          <a:p>
            <a:pPr defTabSz="914400">
              <a:lnSpc>
                <a:spcPct val="90000"/>
              </a:lnSpc>
              <a:spcBef>
                <a:spcPct val="0"/>
              </a:spcBef>
              <a:spcAft>
                <a:spcPts val="600"/>
              </a:spcAft>
            </a:pPr>
            <a:r>
              <a:rPr lang="pl-PL" sz="3200" cap="all" dirty="0">
                <a:latin typeface="+mj-lt"/>
                <a:ea typeface="+mj-ea"/>
                <a:cs typeface="+mj-cs"/>
              </a:rPr>
              <a:t>Anna Piwowarska</a:t>
            </a:r>
          </a:p>
          <a:p>
            <a:pPr defTabSz="914400">
              <a:lnSpc>
                <a:spcPct val="90000"/>
              </a:lnSpc>
              <a:spcBef>
                <a:spcPct val="0"/>
              </a:spcBef>
              <a:spcAft>
                <a:spcPts val="600"/>
              </a:spcAft>
            </a:pPr>
            <a:endParaRPr lang="en-US" dirty="0">
              <a:ea typeface="+mj-ea"/>
              <a:cs typeface="+mj-cs"/>
            </a:endParaRPr>
          </a:p>
        </p:txBody>
      </p:sp>
      <p:cxnSp>
        <p:nvCxnSpPr>
          <p:cNvPr id="18" name="Straight Connector 17">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4938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151B6E-FA53-477D-9427-41CCF7F61558}"/>
              </a:ext>
            </a:extLst>
          </p:cNvPr>
          <p:cNvSpPr>
            <a:spLocks noGrp="1"/>
          </p:cNvSpPr>
          <p:nvPr>
            <p:ph type="title"/>
          </p:nvPr>
        </p:nvSpPr>
        <p:spPr/>
        <p:txBody>
          <a:bodyPr/>
          <a:lstStyle/>
          <a:p>
            <a:r>
              <a:rPr lang="pl-PL" b="1">
                <a:ea typeface="+mj-lt"/>
                <a:cs typeface="+mj-lt"/>
              </a:rPr>
              <a:t>Uzależnienie od nowych mediów może wynikać z wielu czynników:</a:t>
            </a:r>
            <a:endParaRPr lang="pl-PL"/>
          </a:p>
        </p:txBody>
      </p:sp>
      <p:sp>
        <p:nvSpPr>
          <p:cNvPr id="3" name="Symbol zastępczy zawartości 2">
            <a:extLst>
              <a:ext uri="{FF2B5EF4-FFF2-40B4-BE49-F238E27FC236}">
                <a16:creationId xmlns:a16="http://schemas.microsoft.com/office/drawing/2014/main" id="{5ED4A6D7-8441-4C6E-9073-4FADA65F7193}"/>
              </a:ext>
            </a:extLst>
          </p:cNvPr>
          <p:cNvSpPr>
            <a:spLocks noGrp="1"/>
          </p:cNvSpPr>
          <p:nvPr>
            <p:ph idx="1"/>
          </p:nvPr>
        </p:nvSpPr>
        <p:spPr>
          <a:xfrm>
            <a:off x="1049013" y="2015732"/>
            <a:ext cx="10005841" cy="4313254"/>
          </a:xfrm>
        </p:spPr>
        <p:txBody>
          <a:bodyPr vert="horz" lIns="91440" tIns="45720" rIns="91440" bIns="45720" rtlCol="0" anchor="t">
            <a:noAutofit/>
          </a:bodyPr>
          <a:lstStyle/>
          <a:p>
            <a:endParaRPr lang="pl-PL" b="1" dirty="0"/>
          </a:p>
          <a:p>
            <a:r>
              <a:rPr lang="pl-PL" sz="2400">
                <a:ea typeface="+mn-lt"/>
                <a:cs typeface="+mn-lt"/>
              </a:rPr>
              <a:t>predyspozycji genetycznych i środowiskowych</a:t>
            </a:r>
            <a:endParaRPr lang="pl-PL" sz="2400" dirty="0"/>
          </a:p>
          <a:p>
            <a:r>
              <a:rPr lang="pl-PL" sz="2400">
                <a:ea typeface="+mn-lt"/>
                <a:cs typeface="+mn-lt"/>
              </a:rPr>
              <a:t>izolacji społecznej</a:t>
            </a:r>
            <a:endParaRPr lang="pl-PL" sz="2400" dirty="0"/>
          </a:p>
          <a:p>
            <a:r>
              <a:rPr lang="pl-PL" sz="2400">
                <a:ea typeface="+mn-lt"/>
                <a:cs typeface="+mn-lt"/>
              </a:rPr>
              <a:t>nieprzystosowania społecznego</a:t>
            </a:r>
            <a:endParaRPr lang="pl-PL" sz="2400" dirty="0"/>
          </a:p>
          <a:p>
            <a:r>
              <a:rPr lang="pl-PL" sz="2400">
                <a:ea typeface="+mn-lt"/>
                <a:cs typeface="+mn-lt"/>
              </a:rPr>
              <a:t>niepełnosprawności fizycznej bądź intelektualnej</a:t>
            </a:r>
            <a:endParaRPr lang="pl-PL" sz="2400" dirty="0"/>
          </a:p>
          <a:p>
            <a:r>
              <a:rPr lang="pl-PL" sz="2400">
                <a:ea typeface="+mn-lt"/>
                <a:cs typeface="+mn-lt"/>
              </a:rPr>
              <a:t>nasilenia stresujących sytuacji życiowych</a:t>
            </a:r>
            <a:endParaRPr lang="pl-PL" sz="2400" dirty="0"/>
          </a:p>
          <a:p>
            <a:r>
              <a:rPr lang="pl-PL" sz="2400">
                <a:ea typeface="+mn-lt"/>
                <a:cs typeface="+mn-lt"/>
              </a:rPr>
              <a:t>zaburzeń nastroju, osobowości czy rozwoju, na tyle trudnych, że trudno samemu sobie z nimi poradzić</a:t>
            </a:r>
            <a:endParaRPr lang="pl-PL" sz="2400" dirty="0"/>
          </a:p>
          <a:p>
            <a:endParaRPr lang="pl-PL" sz="2400" dirty="0"/>
          </a:p>
        </p:txBody>
      </p:sp>
    </p:spTree>
    <p:extLst>
      <p:ext uri="{BB962C8B-B14F-4D97-AF65-F5344CB8AC3E}">
        <p14:creationId xmlns:p14="http://schemas.microsoft.com/office/powerpoint/2010/main" val="962361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5C7250-2C7A-4C86-B4B8-B6099CB03F2F}"/>
              </a:ext>
            </a:extLst>
          </p:cNvPr>
          <p:cNvSpPr>
            <a:spLocks noGrp="1"/>
          </p:cNvSpPr>
          <p:nvPr>
            <p:ph type="title"/>
          </p:nvPr>
        </p:nvSpPr>
        <p:spPr/>
        <p:txBody>
          <a:bodyPr/>
          <a:lstStyle/>
          <a:p>
            <a:r>
              <a:rPr lang="pl-PL" b="1"/>
              <a:t>                  Objawy uzależnienia</a:t>
            </a:r>
          </a:p>
        </p:txBody>
      </p:sp>
      <p:sp>
        <p:nvSpPr>
          <p:cNvPr id="3" name="Symbol zastępczy zawartości 2">
            <a:extLst>
              <a:ext uri="{FF2B5EF4-FFF2-40B4-BE49-F238E27FC236}">
                <a16:creationId xmlns:a16="http://schemas.microsoft.com/office/drawing/2014/main" id="{879ED5D0-BE5F-4BD0-8A30-64B1652FD375}"/>
              </a:ext>
            </a:extLst>
          </p:cNvPr>
          <p:cNvSpPr>
            <a:spLocks noGrp="1"/>
          </p:cNvSpPr>
          <p:nvPr>
            <p:ph idx="1"/>
          </p:nvPr>
        </p:nvSpPr>
        <p:spPr/>
        <p:txBody>
          <a:bodyPr/>
          <a:lstStyle/>
          <a:p>
            <a:r>
              <a:rPr lang="pl-PL" sz="2400" b="1">
                <a:ea typeface="+mn-lt"/>
                <a:cs typeface="+mn-lt"/>
              </a:rPr>
              <a:t>głęboki dyskomfort,</a:t>
            </a:r>
            <a:r>
              <a:rPr lang="pl-PL" sz="2400">
                <a:ea typeface="+mn-lt"/>
                <a:cs typeface="+mn-lt"/>
              </a:rPr>
              <a:t> kiedy nagle telefon rozładuje się i nie ma w pobliżu ładowarki – pojawia się wówczas zły nastrój, niepokój, a nawet mogą zdarzyć się ataki paniki; wiele uzależnionych osób zabezpiecza się przed tym, nosząc zawsze przy sobie ładowarkę lub powerbank, dzięki czemu smartfon w każdej sytuacji posiada odpowiedni poziom naładowanej baterii</a:t>
            </a:r>
            <a:endParaRPr lang="pl-PL" sz="2400" dirty="0"/>
          </a:p>
          <a:p>
            <a:endParaRPr lang="pl-PL" sz="2400" dirty="0"/>
          </a:p>
        </p:txBody>
      </p:sp>
    </p:spTree>
    <p:extLst>
      <p:ext uri="{BB962C8B-B14F-4D97-AF65-F5344CB8AC3E}">
        <p14:creationId xmlns:p14="http://schemas.microsoft.com/office/powerpoint/2010/main" val="203167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680B3F-CFA2-4E8F-A636-242A94DF4A41}"/>
              </a:ext>
            </a:extLst>
          </p:cNvPr>
          <p:cNvSpPr>
            <a:spLocks noGrp="1"/>
          </p:cNvSpPr>
          <p:nvPr>
            <p:ph type="title"/>
          </p:nvPr>
        </p:nvSpPr>
        <p:spPr/>
        <p:txBody>
          <a:bodyPr/>
          <a:lstStyle/>
          <a:p>
            <a:r>
              <a:rPr lang="pl-PL" b="1"/>
              <a:t>Objawy uzależnienia</a:t>
            </a:r>
          </a:p>
        </p:txBody>
      </p:sp>
      <p:sp>
        <p:nvSpPr>
          <p:cNvPr id="3" name="Symbol zastępczy zawartości 2">
            <a:extLst>
              <a:ext uri="{FF2B5EF4-FFF2-40B4-BE49-F238E27FC236}">
                <a16:creationId xmlns:a16="http://schemas.microsoft.com/office/drawing/2014/main" id="{6F645238-3FC9-4170-9EE7-D723A3488C7A}"/>
              </a:ext>
            </a:extLst>
          </p:cNvPr>
          <p:cNvSpPr>
            <a:spLocks noGrp="1"/>
          </p:cNvSpPr>
          <p:nvPr>
            <p:ph idx="1"/>
          </p:nvPr>
        </p:nvSpPr>
        <p:spPr>
          <a:xfrm>
            <a:off x="1451579" y="2188261"/>
            <a:ext cx="9603275" cy="3278084"/>
          </a:xfrm>
        </p:spPr>
        <p:txBody>
          <a:bodyPr vert="horz" lIns="91440" tIns="45720" rIns="91440" bIns="45720" rtlCol="0" anchor="t">
            <a:noAutofit/>
          </a:bodyPr>
          <a:lstStyle/>
          <a:p>
            <a:r>
              <a:rPr lang="pl-PL" sz="2400">
                <a:ea typeface="+mn-lt"/>
                <a:cs typeface="+mn-lt"/>
              </a:rPr>
              <a:t>Silne pragnienie lub poczucie przymusu korzystania z dostępu do mediów cyfrowych, bycia na portalach społecznościowych, ciągłego sprawdzania poczty elektronicznej, korzystania z gier on-line czy czatu.</a:t>
            </a:r>
            <a:endParaRPr lang="pl-PL" sz="2400"/>
          </a:p>
          <a:p>
            <a:r>
              <a:rPr lang="pl-PL" sz="2400">
                <a:ea typeface="+mn-lt"/>
                <a:cs typeface="+mn-lt"/>
              </a:rPr>
              <a:t>Trudności z samokontrolą dotyczącą powstrzymania się od włączenia przeglądarki internetowej, smartfona,komputera, sprawdzenia poczty, włączenia </a:t>
            </a:r>
            <a:r>
              <a:rPr lang="pl-PL" sz="2400" dirty="0">
                <a:ea typeface="+mn-lt"/>
                <a:cs typeface="+mn-lt"/>
              </a:rPr>
              <a:t>gry.</a:t>
            </a:r>
            <a:endParaRPr lang="pl-PL" sz="2400" dirty="0"/>
          </a:p>
          <a:p>
            <a:endParaRPr lang="pl-PL" dirty="0">
              <a:ea typeface="+mn-lt"/>
              <a:cs typeface="+mn-lt"/>
            </a:endParaRPr>
          </a:p>
          <a:p>
            <a:endParaRPr lang="pl-PL"/>
          </a:p>
        </p:txBody>
      </p:sp>
    </p:spTree>
    <p:extLst>
      <p:ext uri="{BB962C8B-B14F-4D97-AF65-F5344CB8AC3E}">
        <p14:creationId xmlns:p14="http://schemas.microsoft.com/office/powerpoint/2010/main" val="358387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6B4ACE-0392-4553-B8F7-C01FCF60F3AD}"/>
              </a:ext>
            </a:extLst>
          </p:cNvPr>
          <p:cNvSpPr>
            <a:spLocks noGrp="1"/>
          </p:cNvSpPr>
          <p:nvPr>
            <p:ph type="title"/>
          </p:nvPr>
        </p:nvSpPr>
        <p:spPr/>
        <p:txBody>
          <a:bodyPr/>
          <a:lstStyle/>
          <a:p>
            <a:r>
              <a:rPr lang="pl-PL" b="1"/>
              <a:t>Objawy uzależnienia</a:t>
            </a:r>
          </a:p>
        </p:txBody>
      </p:sp>
      <p:sp>
        <p:nvSpPr>
          <p:cNvPr id="3" name="Symbol zastępczy zawartości 2">
            <a:extLst>
              <a:ext uri="{FF2B5EF4-FFF2-40B4-BE49-F238E27FC236}">
                <a16:creationId xmlns:a16="http://schemas.microsoft.com/office/drawing/2014/main" id="{93E07BA8-E7A6-4417-AC55-5C04D1B71524}"/>
              </a:ext>
            </a:extLst>
          </p:cNvPr>
          <p:cNvSpPr>
            <a:spLocks noGrp="1"/>
          </p:cNvSpPr>
          <p:nvPr>
            <p:ph idx="1"/>
          </p:nvPr>
        </p:nvSpPr>
        <p:spPr/>
        <p:txBody>
          <a:bodyPr>
            <a:normAutofit/>
          </a:bodyPr>
          <a:lstStyle/>
          <a:p>
            <a:r>
              <a:rPr lang="pl-PL" sz="3200">
                <a:ea typeface="+mn-lt"/>
                <a:cs typeface="+mn-lt"/>
              </a:rPr>
              <a:t>Wystąpienie zespołu abstynencyjnego (niepokój, krzyki, agresja słowna, szarpanie, ale też drżenie rąk, potliwość, obniżony nastrój to typowe objawy odstawienne. - Takie same symptomy występują u alkoholika czy narkomana)</a:t>
            </a:r>
            <a:endParaRPr lang="pl-PL" sz="3200" dirty="0"/>
          </a:p>
          <a:p>
            <a:pPr marL="0" indent="0">
              <a:buNone/>
            </a:pPr>
            <a:endParaRPr lang="pl-PL" sz="3200" dirty="0"/>
          </a:p>
        </p:txBody>
      </p:sp>
    </p:spTree>
    <p:extLst>
      <p:ext uri="{BB962C8B-B14F-4D97-AF65-F5344CB8AC3E}">
        <p14:creationId xmlns:p14="http://schemas.microsoft.com/office/powerpoint/2010/main" val="245370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192C63-9456-4B66-9BB2-6A76B4892EAF}"/>
              </a:ext>
            </a:extLst>
          </p:cNvPr>
          <p:cNvSpPr>
            <a:spLocks noGrp="1"/>
          </p:cNvSpPr>
          <p:nvPr>
            <p:ph type="title"/>
          </p:nvPr>
        </p:nvSpPr>
        <p:spPr/>
        <p:txBody>
          <a:bodyPr/>
          <a:lstStyle/>
          <a:p>
            <a:r>
              <a:rPr lang="pl-PL" b="1" dirty="0"/>
              <a:t>Media cyfrowe – 6 najczęstszych następstw</a:t>
            </a:r>
          </a:p>
        </p:txBody>
      </p:sp>
      <p:pic>
        <p:nvPicPr>
          <p:cNvPr id="4" name="Obraz 4" descr="Obraz zawierający osoba, siedzi, dziecko, ławka&#10;&#10;Opis wygenerowany przy bardzo wysokim poziomie pewności">
            <a:extLst>
              <a:ext uri="{FF2B5EF4-FFF2-40B4-BE49-F238E27FC236}">
                <a16:creationId xmlns:a16="http://schemas.microsoft.com/office/drawing/2014/main" id="{E062306B-E870-445A-8D59-8DF5C527CEC3}"/>
              </a:ext>
            </a:extLst>
          </p:cNvPr>
          <p:cNvPicPr>
            <a:picLocks noGrp="1" noChangeAspect="1"/>
          </p:cNvPicPr>
          <p:nvPr>
            <p:ph idx="1"/>
          </p:nvPr>
        </p:nvPicPr>
        <p:blipFill>
          <a:blip r:embed="rId2"/>
          <a:stretch>
            <a:fillRect/>
          </a:stretch>
        </p:blipFill>
        <p:spPr>
          <a:xfrm>
            <a:off x="1530213" y="2015732"/>
            <a:ext cx="8870913" cy="3450613"/>
          </a:xfrm>
        </p:spPr>
      </p:pic>
    </p:spTree>
    <p:extLst>
      <p:ext uri="{BB962C8B-B14F-4D97-AF65-F5344CB8AC3E}">
        <p14:creationId xmlns:p14="http://schemas.microsoft.com/office/powerpoint/2010/main" val="158242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FA343D4-F26E-461C-ACAE-C443836CDC8F}"/>
              </a:ext>
            </a:extLst>
          </p:cNvPr>
          <p:cNvSpPr>
            <a:spLocks noGrp="1"/>
          </p:cNvSpPr>
          <p:nvPr>
            <p:ph type="title"/>
          </p:nvPr>
        </p:nvSpPr>
        <p:spPr/>
        <p:txBody>
          <a:bodyPr/>
          <a:lstStyle/>
          <a:p>
            <a:r>
              <a:rPr lang="pl-PL" sz="3600" b="1" dirty="0"/>
              <a:t>Zaburzenia cyklu dnia i nocy</a:t>
            </a:r>
          </a:p>
          <a:p>
            <a:endParaRPr lang="pl-PL" dirty="0"/>
          </a:p>
        </p:txBody>
      </p:sp>
      <p:sp>
        <p:nvSpPr>
          <p:cNvPr id="3" name="Symbol zastępczy zawartości 2">
            <a:extLst>
              <a:ext uri="{FF2B5EF4-FFF2-40B4-BE49-F238E27FC236}">
                <a16:creationId xmlns:a16="http://schemas.microsoft.com/office/drawing/2014/main" id="{CDCD1F92-F140-47DE-B2A7-8A818DD98418}"/>
              </a:ext>
            </a:extLst>
          </p:cNvPr>
          <p:cNvSpPr>
            <a:spLocks noGrp="1"/>
          </p:cNvSpPr>
          <p:nvPr>
            <p:ph idx="1"/>
          </p:nvPr>
        </p:nvSpPr>
        <p:spPr/>
        <p:txBody>
          <a:bodyPr/>
          <a:lstStyle/>
          <a:p>
            <a:r>
              <a:rPr lang="pl-PL" dirty="0">
                <a:ea typeface="+mn-lt"/>
                <a:cs typeface="+mn-lt"/>
              </a:rPr>
              <a:t> ponad 60% młodych osób kończy swój dzień z telefonem w ręku. </a:t>
            </a:r>
          </a:p>
          <a:p>
            <a:r>
              <a:rPr lang="pl-PL" dirty="0">
                <a:ea typeface="+mn-lt"/>
                <a:cs typeface="+mn-lt"/>
              </a:rPr>
              <a:t> Niektórzy uczniowie w wieku 12-18 lat wskazuje, że taka czynność trwać może nawet 5 godzin. W tym czasie najczęściej używane są przez młodzież takie aplikacje jak YouTube czy Messenger. </a:t>
            </a:r>
            <a:endParaRPr lang="pl-PL" dirty="0"/>
          </a:p>
          <a:p>
            <a:r>
              <a:rPr lang="pl-PL" dirty="0">
                <a:ea typeface="+mn-lt"/>
                <a:cs typeface="+mn-lt"/>
              </a:rPr>
              <a:t>Bezpośrednim następstwem takiego zachowania jest </a:t>
            </a:r>
            <a:r>
              <a:rPr lang="pl-PL" b="1" dirty="0">
                <a:ea typeface="+mn-lt"/>
                <a:cs typeface="+mn-lt"/>
              </a:rPr>
              <a:t>niewyspanie i przemęczenie</a:t>
            </a:r>
            <a:r>
              <a:rPr lang="pl-PL" dirty="0">
                <a:ea typeface="+mn-lt"/>
                <a:cs typeface="+mn-lt"/>
              </a:rPr>
              <a:t>, które towarzyszy uczniowi dnia następnego W dalszej perspektywie możemy mówić o rozwijaniu się</a:t>
            </a:r>
            <a:r>
              <a:rPr lang="pl-PL" b="1" dirty="0">
                <a:ea typeface="+mn-lt"/>
                <a:cs typeface="+mn-lt"/>
              </a:rPr>
              <a:t> krótkowzroczności, syndromie wyschniętych gałek ocznych</a:t>
            </a:r>
            <a:r>
              <a:rPr lang="pl-PL" dirty="0">
                <a:ea typeface="+mn-lt"/>
                <a:cs typeface="+mn-lt"/>
              </a:rPr>
              <a:t> (zaczerwienione spojówki, piekące i szczypiące oczy) czy wręcz</a:t>
            </a:r>
            <a:r>
              <a:rPr lang="pl-PL" b="1" dirty="0">
                <a:ea typeface="+mn-lt"/>
                <a:cs typeface="+mn-lt"/>
              </a:rPr>
              <a:t> bezsenności</a:t>
            </a:r>
            <a:endParaRPr lang="pl-PL" b="1" dirty="0"/>
          </a:p>
          <a:p>
            <a:endParaRPr lang="pl-PL" b="1" dirty="0"/>
          </a:p>
          <a:p>
            <a:endParaRPr lang="pl-PL" dirty="0"/>
          </a:p>
          <a:p>
            <a:endParaRPr lang="pl-PL" dirty="0"/>
          </a:p>
        </p:txBody>
      </p:sp>
    </p:spTree>
    <p:extLst>
      <p:ext uri="{BB962C8B-B14F-4D97-AF65-F5344CB8AC3E}">
        <p14:creationId xmlns:p14="http://schemas.microsoft.com/office/powerpoint/2010/main" val="273935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44DB4C-FB3B-48EF-B1D6-ABFCF29CCD21}"/>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1BA2B6AF-3939-4BE0-9995-9AF1756D4A93}"/>
              </a:ext>
            </a:extLst>
          </p:cNvPr>
          <p:cNvSpPr>
            <a:spLocks noGrp="1"/>
          </p:cNvSpPr>
          <p:nvPr>
            <p:ph idx="1"/>
          </p:nvPr>
        </p:nvSpPr>
        <p:spPr/>
        <p:txBody>
          <a:bodyPr>
            <a:noAutofit/>
          </a:bodyPr>
          <a:lstStyle/>
          <a:p>
            <a:r>
              <a:rPr lang="pl-PL" sz="2800" dirty="0">
                <a:ea typeface="+mn-lt"/>
                <a:cs typeface="+mn-lt"/>
              </a:rPr>
              <a:t>Myśląc o negatywnych konsekwencjach związanych z używaniem mediów cyfrowych w godzinach wieczorno-nocnych, nie sposób nie wspomnieć o ważnej pochodnej, jaką jest niski poziom absorbcji treści przekazywanych przez nauczyciela podczas prowadzonych zajęć. Ogólne przemęczenie, niewyspanie jest przyczyną niższego poziomu koncentracji, braku uważności, kłopotów z zapamiętywaniem. </a:t>
            </a:r>
            <a:endParaRPr lang="pl-PL" sz="2800"/>
          </a:p>
        </p:txBody>
      </p:sp>
    </p:spTree>
    <p:extLst>
      <p:ext uri="{BB962C8B-B14F-4D97-AF65-F5344CB8AC3E}">
        <p14:creationId xmlns:p14="http://schemas.microsoft.com/office/powerpoint/2010/main" val="170711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B0A143-30F0-4B72-880A-A04B9404FAE7}"/>
              </a:ext>
            </a:extLst>
          </p:cNvPr>
          <p:cNvSpPr>
            <a:spLocks noGrp="1"/>
          </p:cNvSpPr>
          <p:nvPr>
            <p:ph type="title"/>
          </p:nvPr>
        </p:nvSpPr>
        <p:spPr/>
        <p:txBody>
          <a:bodyPr/>
          <a:lstStyle/>
          <a:p>
            <a:r>
              <a:rPr lang="pl-PL" b="1" dirty="0"/>
              <a:t>Zaburzenie w hierarchii priorytetów</a:t>
            </a:r>
          </a:p>
          <a:p>
            <a:endParaRPr lang="pl-PL" b="1" dirty="0"/>
          </a:p>
        </p:txBody>
      </p:sp>
      <p:sp>
        <p:nvSpPr>
          <p:cNvPr id="3" name="Symbol zastępczy zawartości 2">
            <a:extLst>
              <a:ext uri="{FF2B5EF4-FFF2-40B4-BE49-F238E27FC236}">
                <a16:creationId xmlns:a16="http://schemas.microsoft.com/office/drawing/2014/main" id="{B7DBB158-5D09-4321-A235-E9B51F32C08E}"/>
              </a:ext>
            </a:extLst>
          </p:cNvPr>
          <p:cNvSpPr>
            <a:spLocks noGrp="1"/>
          </p:cNvSpPr>
          <p:nvPr>
            <p:ph idx="1"/>
          </p:nvPr>
        </p:nvSpPr>
        <p:spPr>
          <a:xfrm>
            <a:off x="1451579" y="1713808"/>
            <a:ext cx="9603275" cy="3752537"/>
          </a:xfrm>
        </p:spPr>
        <p:txBody>
          <a:bodyPr>
            <a:noAutofit/>
          </a:bodyPr>
          <a:lstStyle/>
          <a:p>
            <a:r>
              <a:rPr lang="pl-PL" sz="2800" dirty="0">
                <a:ea typeface="+mn-lt"/>
                <a:cs typeface="+mn-lt"/>
              </a:rPr>
              <a:t>Utrata kontroli czasowej nad używaniem smartfonów, tabletów, Internetu, gier on-line zawsze prowadzi do stopnienia czasu wolnego, ale również wpływa na dezorganizację czasu przeznaczonego na obowiązki szkolne czy domowe. Na tego rodzaju negatywną konsekwencję wskazuje 15,8% wszystkich przebadanych uczniów, kolejne 26,9% badanych przyznała, że </a:t>
            </a:r>
            <a:r>
              <a:rPr lang="pl-PL" sz="2800" b="1" dirty="0">
                <a:ea typeface="+mn-lt"/>
                <a:cs typeface="+mn-lt"/>
              </a:rPr>
              <a:t>w skutek korzystania z telefonu komórkowego i Internetu ma mniej czasu na naukę. </a:t>
            </a:r>
            <a:endParaRPr lang="pl-PL" sz="2800" b="1"/>
          </a:p>
        </p:txBody>
      </p:sp>
    </p:spTree>
    <p:extLst>
      <p:ext uri="{BB962C8B-B14F-4D97-AF65-F5344CB8AC3E}">
        <p14:creationId xmlns:p14="http://schemas.microsoft.com/office/powerpoint/2010/main" val="311208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BFC0B8-4329-448F-AD87-898F5F53230E}"/>
              </a:ext>
            </a:extLst>
          </p:cNvPr>
          <p:cNvSpPr>
            <a:spLocks noGrp="1"/>
          </p:cNvSpPr>
          <p:nvPr>
            <p:ph type="title"/>
          </p:nvPr>
        </p:nvSpPr>
        <p:spPr/>
        <p:txBody>
          <a:bodyPr/>
          <a:lstStyle/>
          <a:p>
            <a:r>
              <a:rPr lang="pl-PL" b="1" dirty="0"/>
              <a:t>Spadek zdolności poznawczych</a:t>
            </a:r>
          </a:p>
          <a:p>
            <a:endParaRPr lang="pl-PL" dirty="0"/>
          </a:p>
        </p:txBody>
      </p:sp>
      <p:sp>
        <p:nvSpPr>
          <p:cNvPr id="3" name="Symbol zastępczy zawartości 2">
            <a:extLst>
              <a:ext uri="{FF2B5EF4-FFF2-40B4-BE49-F238E27FC236}">
                <a16:creationId xmlns:a16="http://schemas.microsoft.com/office/drawing/2014/main" id="{1696E8E8-6CFE-41E9-8085-79190C6BAC3A}"/>
              </a:ext>
            </a:extLst>
          </p:cNvPr>
          <p:cNvSpPr>
            <a:spLocks noGrp="1"/>
          </p:cNvSpPr>
          <p:nvPr>
            <p:ph idx="1"/>
          </p:nvPr>
        </p:nvSpPr>
        <p:spPr/>
        <p:txBody>
          <a:bodyPr>
            <a:normAutofit lnSpcReduction="10000"/>
          </a:bodyPr>
          <a:lstStyle/>
          <a:p>
            <a:r>
              <a:rPr lang="pl-PL" sz="2800" dirty="0">
                <a:ea typeface="+mn-lt"/>
                <a:cs typeface="+mn-lt"/>
              </a:rPr>
              <a:t>Brak koncentracji dzieci i młodzieży problemowo korzystających z telefonów komórkowych widoczny jest również w trakcie trwania lekcji: uczeń kompulsywnie używający </a:t>
            </a:r>
            <a:r>
              <a:rPr lang="pl-PL" sz="2800" dirty="0" err="1">
                <a:ea typeface="+mn-lt"/>
                <a:cs typeface="+mn-lt"/>
              </a:rPr>
              <a:t>smartfona</a:t>
            </a:r>
            <a:r>
              <a:rPr lang="pl-PL" sz="2800" dirty="0">
                <a:ea typeface="+mn-lt"/>
                <a:cs typeface="+mn-lt"/>
              </a:rPr>
              <a:t> charakteryzuje się niskim poziomem skupienia, powolnym przyswajaniem treści, niemożnością utrzymania koncentracji na wykonywanym zadaniu. </a:t>
            </a:r>
            <a:endParaRPr lang="pl-PL" sz="2800"/>
          </a:p>
        </p:txBody>
      </p:sp>
    </p:spTree>
    <p:extLst>
      <p:ext uri="{BB962C8B-B14F-4D97-AF65-F5344CB8AC3E}">
        <p14:creationId xmlns:p14="http://schemas.microsoft.com/office/powerpoint/2010/main" val="284511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7E454F-06BB-4A36-B621-F80E06732225}"/>
              </a:ext>
            </a:extLst>
          </p:cNvPr>
          <p:cNvSpPr>
            <a:spLocks noGrp="1"/>
          </p:cNvSpPr>
          <p:nvPr>
            <p:ph type="title"/>
          </p:nvPr>
        </p:nvSpPr>
        <p:spPr/>
        <p:txBody>
          <a:bodyPr/>
          <a:lstStyle/>
          <a:p>
            <a:r>
              <a:rPr lang="pl-PL" b="1" dirty="0"/>
              <a:t>Przemoc rówieśnicza</a:t>
            </a:r>
          </a:p>
          <a:p>
            <a:endParaRPr lang="pl-PL" b="1" dirty="0"/>
          </a:p>
        </p:txBody>
      </p:sp>
      <p:sp>
        <p:nvSpPr>
          <p:cNvPr id="3" name="Symbol zastępczy zawartości 2">
            <a:extLst>
              <a:ext uri="{FF2B5EF4-FFF2-40B4-BE49-F238E27FC236}">
                <a16:creationId xmlns:a16="http://schemas.microsoft.com/office/drawing/2014/main" id="{6773E3B3-38D9-45B8-853B-432EA13D8E90}"/>
              </a:ext>
            </a:extLst>
          </p:cNvPr>
          <p:cNvSpPr>
            <a:spLocks noGrp="1"/>
          </p:cNvSpPr>
          <p:nvPr>
            <p:ph idx="1"/>
          </p:nvPr>
        </p:nvSpPr>
        <p:spPr/>
        <p:txBody>
          <a:bodyPr/>
          <a:lstStyle/>
          <a:p>
            <a:r>
              <a:rPr lang="pl-PL" sz="2800" dirty="0">
                <a:ea typeface="+mn-lt"/>
                <a:cs typeface="+mn-lt"/>
              </a:rPr>
              <a:t>We współczesnym świecie coraz częściej ma ona charakter cyfrowy</a:t>
            </a:r>
          </a:p>
          <a:p>
            <a:r>
              <a:rPr lang="pl-PL" sz="2800" dirty="0">
                <a:ea typeface="+mn-lt"/>
                <a:cs typeface="+mn-lt"/>
              </a:rPr>
              <a:t>frustracja i zagubienie w życiu, osłabienie zdolności do podejmowania decyzji, wzrost agresji w wyniku uzależnienia prowadzi do cyberprzemocy</a:t>
            </a:r>
            <a:endParaRPr lang="pl-PL" sz="2800" dirty="0"/>
          </a:p>
        </p:txBody>
      </p:sp>
    </p:spTree>
    <p:extLst>
      <p:ext uri="{BB962C8B-B14F-4D97-AF65-F5344CB8AC3E}">
        <p14:creationId xmlns:p14="http://schemas.microsoft.com/office/powerpoint/2010/main" val="130923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6C5274-48B8-43E4-90E9-FA0CE8599439}"/>
              </a:ext>
            </a:extLst>
          </p:cNvPr>
          <p:cNvSpPr>
            <a:spLocks noGrp="1"/>
          </p:cNvSpPr>
          <p:nvPr>
            <p:ph type="ctrTitle"/>
          </p:nvPr>
        </p:nvSpPr>
        <p:spPr/>
        <p:txBody>
          <a:bodyPr>
            <a:normAutofit fontScale="90000"/>
          </a:bodyPr>
          <a:lstStyle/>
          <a:p>
            <a:r>
              <a:rPr lang="pl-PL" dirty="0">
                <a:cs typeface="Arial" panose="020B0604020202020204" pitchFamily="34" charset="0"/>
              </a:rPr>
              <a:t>Kilka alarmujących nagłówków! Czy dadzą nam do myślenia?</a:t>
            </a:r>
          </a:p>
        </p:txBody>
      </p:sp>
    </p:spTree>
    <p:extLst>
      <p:ext uri="{BB962C8B-B14F-4D97-AF65-F5344CB8AC3E}">
        <p14:creationId xmlns:p14="http://schemas.microsoft.com/office/powerpoint/2010/main" val="100200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5FE0CC-4795-4EBA-92D8-9D361D12EC2C}"/>
              </a:ext>
            </a:extLst>
          </p:cNvPr>
          <p:cNvSpPr>
            <a:spLocks noGrp="1"/>
          </p:cNvSpPr>
          <p:nvPr>
            <p:ph type="title"/>
          </p:nvPr>
        </p:nvSpPr>
        <p:spPr/>
        <p:txBody>
          <a:bodyPr/>
          <a:lstStyle/>
          <a:p>
            <a:pPr marL="285750" indent="-285750">
              <a:lnSpc>
                <a:spcPct val="120000"/>
              </a:lnSpc>
              <a:spcBef>
                <a:spcPts val="1000"/>
              </a:spcBef>
              <a:buFont typeface="Arial"/>
              <a:buChar char="•"/>
            </a:pPr>
            <a:r>
              <a:rPr lang="pl-PL" b="1" dirty="0">
                <a:ea typeface="+mj-lt"/>
                <a:cs typeface="+mj-lt"/>
              </a:rPr>
              <a:t>Tendencje do </a:t>
            </a:r>
            <a:r>
              <a:rPr lang="pl-PL" b="1" dirty="0" err="1">
                <a:ea typeface="+mj-lt"/>
                <a:cs typeface="+mj-lt"/>
              </a:rPr>
              <a:t>autoizolacji</a:t>
            </a:r>
            <a:endParaRPr lang="en-US" b="1" dirty="0" err="1">
              <a:ea typeface="+mj-lt"/>
              <a:cs typeface="+mj-lt"/>
            </a:endParaRPr>
          </a:p>
          <a:p>
            <a:pPr marL="285750" indent="-285750">
              <a:lnSpc>
                <a:spcPct val="120000"/>
              </a:lnSpc>
              <a:spcBef>
                <a:spcPts val="1000"/>
              </a:spcBef>
              <a:buFont typeface="Arial"/>
              <a:buChar char="•"/>
            </a:pPr>
            <a:endParaRPr lang="pl-PL" b="1" dirty="0">
              <a:ea typeface="+mj-lt"/>
              <a:cs typeface="+mj-lt"/>
            </a:endParaRPr>
          </a:p>
          <a:p>
            <a:endParaRPr lang="pl-PL" b="1" dirty="0"/>
          </a:p>
        </p:txBody>
      </p:sp>
      <p:sp>
        <p:nvSpPr>
          <p:cNvPr id="3" name="Symbol zastępczy zawartości 2">
            <a:extLst>
              <a:ext uri="{FF2B5EF4-FFF2-40B4-BE49-F238E27FC236}">
                <a16:creationId xmlns:a16="http://schemas.microsoft.com/office/drawing/2014/main" id="{508841C1-F1A7-4C20-853B-9C69FD22CD75}"/>
              </a:ext>
            </a:extLst>
          </p:cNvPr>
          <p:cNvSpPr>
            <a:spLocks noGrp="1"/>
          </p:cNvSpPr>
          <p:nvPr>
            <p:ph idx="1"/>
          </p:nvPr>
        </p:nvSpPr>
        <p:spPr/>
        <p:txBody>
          <a:bodyPr/>
          <a:lstStyle/>
          <a:p>
            <a:r>
              <a:rPr lang="pl-PL" sz="2800" dirty="0">
                <a:ea typeface="+mn-lt"/>
                <a:cs typeface="+mn-lt"/>
              </a:rPr>
              <a:t>Samotność, tendencje do </a:t>
            </a:r>
            <a:r>
              <a:rPr lang="pl-PL" sz="2800" dirty="0" err="1">
                <a:ea typeface="+mn-lt"/>
                <a:cs typeface="+mn-lt"/>
              </a:rPr>
              <a:t>autoizolacji</a:t>
            </a:r>
            <a:r>
              <a:rPr lang="pl-PL" sz="2800" dirty="0">
                <a:ea typeface="+mn-lt"/>
                <a:cs typeface="+mn-lt"/>
              </a:rPr>
              <a:t>, ograniczenie kontaktów społecznych, nieumiejętność nawiązywania relacji społecznych   z rówieśnikami – to jedne z wielu negatywnych skutków zbytniego przywiązania do mediów cyfrowych.</a:t>
            </a:r>
            <a:endParaRPr lang="pl-PL" sz="2800" dirty="0"/>
          </a:p>
        </p:txBody>
      </p:sp>
    </p:spTree>
    <p:extLst>
      <p:ext uri="{BB962C8B-B14F-4D97-AF65-F5344CB8AC3E}">
        <p14:creationId xmlns:p14="http://schemas.microsoft.com/office/powerpoint/2010/main" val="2968677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F29108-BA17-44AE-95DF-8F816B809BFD}"/>
              </a:ext>
            </a:extLst>
          </p:cNvPr>
          <p:cNvSpPr>
            <a:spLocks noGrp="1"/>
          </p:cNvSpPr>
          <p:nvPr>
            <p:ph type="title"/>
          </p:nvPr>
        </p:nvSpPr>
        <p:spPr/>
        <p:txBody>
          <a:bodyPr/>
          <a:lstStyle/>
          <a:p>
            <a:r>
              <a:rPr lang="pl-PL" b="1" dirty="0"/>
              <a:t>cyberprzemoc</a:t>
            </a:r>
          </a:p>
        </p:txBody>
      </p:sp>
      <p:sp>
        <p:nvSpPr>
          <p:cNvPr id="3" name="Symbol zastępczy zawartości 2">
            <a:extLst>
              <a:ext uri="{FF2B5EF4-FFF2-40B4-BE49-F238E27FC236}">
                <a16:creationId xmlns:a16="http://schemas.microsoft.com/office/drawing/2014/main" id="{C4650469-6D87-4948-AEC5-550A7D19C825}"/>
              </a:ext>
            </a:extLst>
          </p:cNvPr>
          <p:cNvSpPr>
            <a:spLocks noGrp="1"/>
          </p:cNvSpPr>
          <p:nvPr>
            <p:ph idx="1"/>
          </p:nvPr>
        </p:nvSpPr>
        <p:spPr/>
        <p:txBody>
          <a:bodyPr/>
          <a:lstStyle/>
          <a:p>
            <a:r>
              <a:rPr lang="pl-PL" sz="3200" dirty="0">
                <a:ea typeface="+mn-lt"/>
                <a:cs typeface="+mn-lt"/>
              </a:rPr>
              <a:t>Przynajmniej 1 raz w życiu ofiarą robienia zdjęć bez pozwolenia było 58,5% uczniów</a:t>
            </a:r>
          </a:p>
          <a:p>
            <a:r>
              <a:rPr lang="pl-PL" sz="3200" dirty="0">
                <a:ea typeface="+mn-lt"/>
                <a:cs typeface="+mn-lt"/>
              </a:rPr>
              <a:t>37,2% uczniów doświadczyła w swoim życiu </a:t>
            </a:r>
            <a:r>
              <a:rPr lang="pl-PL" sz="3200" dirty="0" err="1">
                <a:ea typeface="+mn-lt"/>
                <a:cs typeface="+mn-lt"/>
              </a:rPr>
              <a:t>hejtowania</a:t>
            </a:r>
            <a:r>
              <a:rPr lang="pl-PL" sz="3200" dirty="0">
                <a:ea typeface="+mn-lt"/>
                <a:cs typeface="+mn-lt"/>
              </a:rPr>
              <a:t>. </a:t>
            </a:r>
            <a:endParaRPr lang="pl-PL" sz="3200"/>
          </a:p>
        </p:txBody>
      </p:sp>
    </p:spTree>
    <p:extLst>
      <p:ext uri="{BB962C8B-B14F-4D97-AF65-F5344CB8AC3E}">
        <p14:creationId xmlns:p14="http://schemas.microsoft.com/office/powerpoint/2010/main" val="848943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784FEE5-B6CC-4C6E-B1EE-C1C728F9A845}"/>
              </a:ext>
            </a:extLst>
          </p:cNvPr>
          <p:cNvSpPr txBox="1"/>
          <p:nvPr/>
        </p:nvSpPr>
        <p:spPr>
          <a:xfrm>
            <a:off x="123646" y="51758"/>
            <a:ext cx="1151338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212529"/>
                </a:solidFill>
                <a:latin typeface="Roboto"/>
              </a:rPr>
              <a:t>18% młodzieży biorącej udział w badaniu prowadzonym przez Uniwersytet Gdański oraz Fundację Dbam o Mój Z@sięg zadeklarowała, że na swoim smartfonie posiada bardzo dużo zdjęć i materiałów o charakterze intymnym, a 11,6% przyznała wprost, że przynajmniej raz w życiu zrobiła sobie zdjęcie intymne i upubliczniło w sieci</a:t>
            </a:r>
            <a:r>
              <a:rPr lang="en-US" sz="2800" dirty="0">
                <a:solidFill>
                  <a:srgbClr val="212529"/>
                </a:solidFill>
                <a:latin typeface="Roboto"/>
              </a:rPr>
              <a:t>. Z przeprowadzonych przez fundację badań wynika ponadto, że 25,5% uczniów deklaruje rozpowszechnianie tego rodzaju zdjęć, zdecydowanie częściej ten proceder uprawiają chłopcy niż dziewczęta. Przesyłanie nagich zdjęć przez Internet (tzw. robienie nudesków) może mieć swoje dalsze negatywne konsekwencje, do których niewątpliwie zaliczyć należy szantaż emocjonalny bądź wyłudzanie środków finansowych</a:t>
            </a:r>
            <a:endParaRPr lang="en-US" sz="2800"/>
          </a:p>
        </p:txBody>
      </p:sp>
    </p:spTree>
    <p:extLst>
      <p:ext uri="{BB962C8B-B14F-4D97-AF65-F5344CB8AC3E}">
        <p14:creationId xmlns:p14="http://schemas.microsoft.com/office/powerpoint/2010/main" val="888680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6BD3472-B4CB-4569-842C-48002AB37FCD}"/>
              </a:ext>
            </a:extLst>
          </p:cNvPr>
          <p:cNvSpPr txBox="1"/>
          <p:nvPr/>
        </p:nvSpPr>
        <p:spPr>
          <a:xfrm>
            <a:off x="3243533" y="1230702"/>
            <a:ext cx="636629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latin typeface="Bookman Old Style"/>
              </a:rPr>
              <a:t>Co </a:t>
            </a:r>
            <a:r>
              <a:rPr lang="en-US" sz="3600" b="1" dirty="0" err="1">
                <a:latin typeface="Bookman Old Style"/>
              </a:rPr>
              <a:t>można</a:t>
            </a:r>
            <a:r>
              <a:rPr lang="en-US" sz="3600" b="1" dirty="0">
                <a:latin typeface="Bookman Old Style"/>
              </a:rPr>
              <a:t> </a:t>
            </a:r>
            <a:r>
              <a:rPr lang="en-US" sz="3600" b="1" dirty="0" err="1">
                <a:latin typeface="Bookman Old Style"/>
              </a:rPr>
              <a:t>zrobić</a:t>
            </a:r>
            <a:r>
              <a:rPr lang="en-US" sz="3600" b="1" dirty="0">
                <a:latin typeface="Bookman Old Style"/>
              </a:rPr>
              <a:t>, aby </a:t>
            </a:r>
            <a:r>
              <a:rPr lang="en-US" sz="3600" b="1" dirty="0" err="1">
                <a:latin typeface="Bookman Old Style"/>
              </a:rPr>
              <a:t>nasze</a:t>
            </a:r>
            <a:r>
              <a:rPr lang="en-US" sz="3600" b="1" dirty="0">
                <a:latin typeface="Bookman Old Style"/>
              </a:rPr>
              <a:t> </a:t>
            </a:r>
            <a:r>
              <a:rPr lang="en-US" sz="3600" b="1" dirty="0" err="1">
                <a:latin typeface="Bookman Old Style"/>
              </a:rPr>
              <a:t>dziecko</a:t>
            </a:r>
            <a:r>
              <a:rPr lang="en-US" sz="3600" b="1" dirty="0">
                <a:latin typeface="Bookman Old Style"/>
              </a:rPr>
              <a:t> </a:t>
            </a:r>
            <a:r>
              <a:rPr lang="en-US" sz="3600" b="1" dirty="0" err="1">
                <a:latin typeface="Bookman Old Style"/>
              </a:rPr>
              <a:t>nie</a:t>
            </a:r>
            <a:r>
              <a:rPr lang="en-US" sz="3600" b="1" dirty="0">
                <a:latin typeface="Bookman Old Style"/>
              </a:rPr>
              <a:t> </a:t>
            </a:r>
            <a:r>
              <a:rPr lang="en-US" sz="3600" b="1" dirty="0" err="1">
                <a:latin typeface="Bookman Old Style"/>
              </a:rPr>
              <a:t>nadużywało</a:t>
            </a:r>
            <a:r>
              <a:rPr lang="en-US" sz="3600" b="1" dirty="0">
                <a:latin typeface="Bookman Old Style"/>
              </a:rPr>
              <a:t> </a:t>
            </a:r>
            <a:r>
              <a:rPr lang="en-US" sz="3600" b="1" dirty="0" err="1">
                <a:latin typeface="Bookman Old Style"/>
              </a:rPr>
              <a:t>mediów</a:t>
            </a:r>
            <a:r>
              <a:rPr lang="en-US" sz="3600" b="1" dirty="0">
                <a:latin typeface="Bookman Old Style"/>
              </a:rPr>
              <a:t> </a:t>
            </a:r>
            <a:r>
              <a:rPr lang="en-US" sz="3600" b="1" dirty="0" err="1">
                <a:latin typeface="Bookman Old Style"/>
              </a:rPr>
              <a:t>cyfrowych</a:t>
            </a:r>
            <a:r>
              <a:rPr lang="en-US" sz="3600" b="1" dirty="0">
                <a:latin typeface="Bookman Old Style"/>
              </a:rPr>
              <a:t>?</a:t>
            </a:r>
            <a:endParaRPr lang="pl-PL" sz="3600" b="1">
              <a:latin typeface="Bookman Old Style"/>
            </a:endParaRPr>
          </a:p>
          <a:p>
            <a:endParaRPr lang="en-US" sz="3600" b="1" dirty="0">
              <a:latin typeface="Bookman Old Style"/>
            </a:endParaRPr>
          </a:p>
        </p:txBody>
      </p:sp>
    </p:spTree>
    <p:extLst>
      <p:ext uri="{BB962C8B-B14F-4D97-AF65-F5344CB8AC3E}">
        <p14:creationId xmlns:p14="http://schemas.microsoft.com/office/powerpoint/2010/main" val="43210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D2A62A8-743D-40CB-BA4D-E7F989CE655D}"/>
              </a:ext>
            </a:extLst>
          </p:cNvPr>
          <p:cNvSpPr txBox="1"/>
          <p:nvPr/>
        </p:nvSpPr>
        <p:spPr>
          <a:xfrm>
            <a:off x="813759" y="885645"/>
            <a:ext cx="1062199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4000" dirty="0" err="1">
                <a:solidFill>
                  <a:srgbClr val="212529"/>
                </a:solidFill>
                <a:latin typeface="Roboto"/>
              </a:rPr>
              <a:t>Wchodź</a:t>
            </a:r>
            <a:r>
              <a:rPr lang="en-US" sz="4000" dirty="0">
                <a:solidFill>
                  <a:srgbClr val="212529"/>
                </a:solidFill>
                <a:latin typeface="Roboto"/>
              </a:rPr>
              <a:t> w </a:t>
            </a:r>
            <a:r>
              <a:rPr lang="en-US" sz="4000" dirty="0" err="1">
                <a:solidFill>
                  <a:srgbClr val="212529"/>
                </a:solidFill>
                <a:latin typeface="Roboto"/>
              </a:rPr>
              <a:t>świat</a:t>
            </a:r>
            <a:r>
              <a:rPr lang="en-US" sz="4000" dirty="0">
                <a:solidFill>
                  <a:srgbClr val="212529"/>
                </a:solidFill>
                <a:latin typeface="Roboto"/>
              </a:rPr>
              <a:t> </a:t>
            </a:r>
            <a:r>
              <a:rPr lang="en-US" sz="4000" dirty="0" err="1">
                <a:solidFill>
                  <a:srgbClr val="212529"/>
                </a:solidFill>
                <a:latin typeface="Roboto"/>
              </a:rPr>
              <a:t>mediów</a:t>
            </a:r>
            <a:r>
              <a:rPr lang="en-US" sz="4000" dirty="0">
                <a:solidFill>
                  <a:srgbClr val="212529"/>
                </a:solidFill>
                <a:latin typeface="Roboto"/>
              </a:rPr>
              <a:t> </a:t>
            </a:r>
            <a:r>
              <a:rPr lang="en-US" sz="4000" dirty="0" err="1">
                <a:solidFill>
                  <a:srgbClr val="212529"/>
                </a:solidFill>
                <a:latin typeface="Roboto"/>
              </a:rPr>
              <a:t>cyfrowych</a:t>
            </a:r>
            <a:r>
              <a:rPr lang="en-US" sz="4000" dirty="0">
                <a:solidFill>
                  <a:srgbClr val="212529"/>
                </a:solidFill>
                <a:latin typeface="Roboto"/>
              </a:rPr>
              <a:t> </a:t>
            </a:r>
            <a:r>
              <a:rPr lang="en-US" sz="4000" dirty="0" err="1">
                <a:solidFill>
                  <a:srgbClr val="212529"/>
                </a:solidFill>
                <a:latin typeface="Roboto"/>
              </a:rPr>
              <a:t>wspólnie</a:t>
            </a:r>
            <a:endParaRPr lang="pl-PL" sz="4000" dirty="0" err="1"/>
          </a:p>
          <a:p>
            <a:r>
              <a:rPr lang="en-US" sz="4000" dirty="0">
                <a:solidFill>
                  <a:srgbClr val="212529"/>
                </a:solidFill>
                <a:latin typeface="Roboto"/>
              </a:rPr>
              <a:t> z </a:t>
            </a:r>
            <a:r>
              <a:rPr lang="en-US" sz="4000" err="1">
                <a:solidFill>
                  <a:srgbClr val="212529"/>
                </a:solidFill>
                <a:latin typeface="Roboto"/>
              </a:rPr>
              <a:t>dzieckiem</a:t>
            </a:r>
            <a:r>
              <a:rPr lang="en-US" sz="4000" dirty="0">
                <a:solidFill>
                  <a:srgbClr val="212529"/>
                </a:solidFill>
                <a:latin typeface="Roboto"/>
              </a:rPr>
              <a:t>, </a:t>
            </a:r>
            <a:r>
              <a:rPr lang="en-US" sz="4000" err="1">
                <a:solidFill>
                  <a:srgbClr val="212529"/>
                </a:solidFill>
                <a:latin typeface="Roboto"/>
              </a:rPr>
              <a:t>rozmawiaj</a:t>
            </a:r>
            <a:r>
              <a:rPr lang="en-US" sz="4000" dirty="0">
                <a:solidFill>
                  <a:srgbClr val="212529"/>
                </a:solidFill>
                <a:latin typeface="Roboto"/>
              </a:rPr>
              <a:t> z </a:t>
            </a:r>
            <a:r>
              <a:rPr lang="en-US" sz="4000" err="1">
                <a:solidFill>
                  <a:srgbClr val="212529"/>
                </a:solidFill>
                <a:latin typeface="Roboto"/>
              </a:rPr>
              <a:t>nim</a:t>
            </a:r>
            <a:r>
              <a:rPr lang="en-US" sz="4000" dirty="0">
                <a:solidFill>
                  <a:srgbClr val="212529"/>
                </a:solidFill>
                <a:latin typeface="Roboto"/>
              </a:rPr>
              <a:t> o </a:t>
            </a:r>
            <a:r>
              <a:rPr lang="en-US" sz="4000" err="1">
                <a:solidFill>
                  <a:srgbClr val="212529"/>
                </a:solidFill>
                <a:latin typeface="Roboto"/>
              </a:rPr>
              <a:t>używaniu</a:t>
            </a:r>
            <a:r>
              <a:rPr lang="en-US" sz="4000" dirty="0">
                <a:solidFill>
                  <a:srgbClr val="212529"/>
                </a:solidFill>
                <a:latin typeface="Roboto"/>
              </a:rPr>
              <a:t> </a:t>
            </a:r>
            <a:r>
              <a:rPr lang="en-US" sz="4000" err="1">
                <a:solidFill>
                  <a:srgbClr val="212529"/>
                </a:solidFill>
                <a:latin typeface="Roboto"/>
              </a:rPr>
              <a:t>mediów</a:t>
            </a:r>
            <a:r>
              <a:rPr lang="en-US" sz="4000" dirty="0">
                <a:solidFill>
                  <a:srgbClr val="212529"/>
                </a:solidFill>
                <a:latin typeface="Roboto"/>
              </a:rPr>
              <a:t> </a:t>
            </a:r>
            <a:r>
              <a:rPr lang="en-US" sz="4000" err="1">
                <a:solidFill>
                  <a:srgbClr val="212529"/>
                </a:solidFill>
                <a:latin typeface="Roboto"/>
              </a:rPr>
              <a:t>cyfrowych</a:t>
            </a:r>
            <a:r>
              <a:rPr lang="en-US" sz="4000" dirty="0">
                <a:solidFill>
                  <a:srgbClr val="212529"/>
                </a:solidFill>
                <a:latin typeface="Roboto"/>
              </a:rPr>
              <a:t>, o </a:t>
            </a:r>
            <a:r>
              <a:rPr lang="en-US" sz="4000" err="1">
                <a:solidFill>
                  <a:srgbClr val="212529"/>
                </a:solidFill>
                <a:latin typeface="Roboto"/>
              </a:rPr>
              <a:t>umiejętnym</a:t>
            </a:r>
            <a:r>
              <a:rPr lang="en-US" sz="4000" dirty="0">
                <a:solidFill>
                  <a:srgbClr val="212529"/>
                </a:solidFill>
                <a:latin typeface="Roboto"/>
              </a:rPr>
              <a:t> </a:t>
            </a:r>
            <a:r>
              <a:rPr lang="en-US" sz="4000" err="1">
                <a:solidFill>
                  <a:srgbClr val="212529"/>
                </a:solidFill>
                <a:latin typeface="Roboto"/>
              </a:rPr>
              <a:t>i</a:t>
            </a:r>
            <a:r>
              <a:rPr lang="en-US" sz="4000" dirty="0">
                <a:solidFill>
                  <a:srgbClr val="212529"/>
                </a:solidFill>
                <a:latin typeface="Roboto"/>
              </a:rPr>
              <a:t> </a:t>
            </a:r>
            <a:r>
              <a:rPr lang="en-US" sz="4000" err="1">
                <a:solidFill>
                  <a:srgbClr val="212529"/>
                </a:solidFill>
                <a:latin typeface="Roboto"/>
              </a:rPr>
              <a:t>właściwym</a:t>
            </a:r>
            <a:r>
              <a:rPr lang="en-US" sz="4000" dirty="0">
                <a:solidFill>
                  <a:srgbClr val="212529"/>
                </a:solidFill>
                <a:latin typeface="Roboto"/>
              </a:rPr>
              <a:t> </a:t>
            </a:r>
            <a:r>
              <a:rPr lang="en-US" sz="4000" err="1">
                <a:solidFill>
                  <a:srgbClr val="212529"/>
                </a:solidFill>
                <a:latin typeface="Roboto"/>
              </a:rPr>
              <a:t>korzystaniu</a:t>
            </a:r>
            <a:r>
              <a:rPr lang="en-US" sz="4000" dirty="0">
                <a:solidFill>
                  <a:srgbClr val="212529"/>
                </a:solidFill>
                <a:latin typeface="Roboto"/>
              </a:rPr>
              <a:t> </a:t>
            </a:r>
            <a:endParaRPr lang="en-US" sz="4000">
              <a:solidFill>
                <a:srgbClr val="000000"/>
              </a:solidFill>
              <a:latin typeface="Gill Sans MT" panose="020B0502020104020203"/>
            </a:endParaRPr>
          </a:p>
          <a:p>
            <a:r>
              <a:rPr lang="en-US" sz="4000" err="1">
                <a:solidFill>
                  <a:srgbClr val="212529"/>
                </a:solidFill>
                <a:latin typeface="Roboto"/>
              </a:rPr>
              <a:t>na</a:t>
            </a:r>
            <a:r>
              <a:rPr lang="en-US" sz="4000" dirty="0">
                <a:solidFill>
                  <a:srgbClr val="212529"/>
                </a:solidFill>
                <a:latin typeface="Roboto"/>
              </a:rPr>
              <a:t> </a:t>
            </a:r>
            <a:r>
              <a:rPr lang="en-US" sz="4000" err="1">
                <a:solidFill>
                  <a:srgbClr val="212529"/>
                </a:solidFill>
                <a:latin typeface="Roboto"/>
              </a:rPr>
              <a:t>przykład</a:t>
            </a:r>
            <a:r>
              <a:rPr lang="en-US" sz="4000" dirty="0">
                <a:solidFill>
                  <a:srgbClr val="212529"/>
                </a:solidFill>
                <a:latin typeface="Roboto"/>
              </a:rPr>
              <a:t> ze </a:t>
            </a:r>
            <a:r>
              <a:rPr lang="en-US" sz="4000" err="1">
                <a:solidFill>
                  <a:srgbClr val="212529"/>
                </a:solidFill>
                <a:latin typeface="Roboto"/>
              </a:rPr>
              <a:t>smartfona</a:t>
            </a:r>
            <a:r>
              <a:rPr lang="en-US" sz="4000" dirty="0">
                <a:solidFill>
                  <a:srgbClr val="212529"/>
                </a:solidFill>
                <a:latin typeface="Roboto"/>
              </a:rPr>
              <a:t>, </a:t>
            </a:r>
            <a:r>
              <a:rPr lang="en-US" sz="4000" err="1">
                <a:solidFill>
                  <a:srgbClr val="212529"/>
                </a:solidFill>
                <a:latin typeface="Roboto"/>
              </a:rPr>
              <a:t>tabletu</a:t>
            </a:r>
            <a:r>
              <a:rPr lang="en-US" sz="4000" dirty="0">
                <a:solidFill>
                  <a:srgbClr val="212529"/>
                </a:solidFill>
                <a:latin typeface="Roboto"/>
              </a:rPr>
              <a:t> </a:t>
            </a:r>
            <a:r>
              <a:rPr lang="en-US" sz="4000" err="1">
                <a:solidFill>
                  <a:srgbClr val="212529"/>
                </a:solidFill>
                <a:latin typeface="Roboto"/>
              </a:rPr>
              <a:t>czy</a:t>
            </a:r>
            <a:r>
              <a:rPr lang="en-US" sz="4000" dirty="0">
                <a:solidFill>
                  <a:srgbClr val="212529"/>
                </a:solidFill>
                <a:latin typeface="Roboto"/>
              </a:rPr>
              <a:t> </a:t>
            </a:r>
            <a:r>
              <a:rPr lang="en-US" sz="4000" err="1">
                <a:solidFill>
                  <a:srgbClr val="212529"/>
                </a:solidFill>
                <a:latin typeface="Roboto"/>
              </a:rPr>
              <a:t>gier</a:t>
            </a:r>
            <a:r>
              <a:rPr lang="en-US" sz="4000" dirty="0">
                <a:solidFill>
                  <a:srgbClr val="212529"/>
                </a:solidFill>
                <a:latin typeface="Roboto"/>
              </a:rPr>
              <a:t>.</a:t>
            </a:r>
            <a:endParaRPr lang="en-US" sz="4000"/>
          </a:p>
        </p:txBody>
      </p:sp>
    </p:spTree>
    <p:extLst>
      <p:ext uri="{BB962C8B-B14F-4D97-AF65-F5344CB8AC3E}">
        <p14:creationId xmlns:p14="http://schemas.microsoft.com/office/powerpoint/2010/main" val="177127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3BD2B48-E2C2-4A86-ADE9-9BFC08ED20ED}"/>
              </a:ext>
            </a:extLst>
          </p:cNvPr>
          <p:cNvSpPr txBox="1"/>
          <p:nvPr/>
        </p:nvSpPr>
        <p:spPr>
          <a:xfrm>
            <a:off x="1705155" y="1187570"/>
            <a:ext cx="939991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800" b="1" err="1">
                <a:solidFill>
                  <a:srgbClr val="212529"/>
                </a:solidFill>
                <a:latin typeface="Roboto"/>
              </a:rPr>
              <a:t>Kontroluj</a:t>
            </a:r>
            <a:r>
              <a:rPr lang="en-US" sz="2800" b="1" dirty="0">
                <a:solidFill>
                  <a:srgbClr val="212529"/>
                </a:solidFill>
                <a:latin typeface="Roboto"/>
              </a:rPr>
              <a:t> </a:t>
            </a:r>
            <a:r>
              <a:rPr lang="en-US" sz="2800" dirty="0">
                <a:solidFill>
                  <a:srgbClr val="212529"/>
                </a:solidFill>
                <a:latin typeface="Roboto"/>
              </a:rPr>
              <a:t>to, co </a:t>
            </a:r>
            <a:r>
              <a:rPr lang="en-US" sz="2800" err="1">
                <a:solidFill>
                  <a:srgbClr val="212529"/>
                </a:solidFill>
                <a:latin typeface="Roboto"/>
              </a:rPr>
              <a:t>dziecko</a:t>
            </a:r>
            <a:r>
              <a:rPr lang="en-US" sz="2800" dirty="0">
                <a:solidFill>
                  <a:srgbClr val="212529"/>
                </a:solidFill>
                <a:latin typeface="Roboto"/>
              </a:rPr>
              <a:t> </a:t>
            </a:r>
            <a:r>
              <a:rPr lang="en-US" sz="2800" err="1">
                <a:solidFill>
                  <a:srgbClr val="212529"/>
                </a:solidFill>
                <a:latin typeface="Roboto"/>
              </a:rPr>
              <a:t>robi</a:t>
            </a:r>
            <a:r>
              <a:rPr lang="en-US" sz="2800" dirty="0">
                <a:solidFill>
                  <a:srgbClr val="212529"/>
                </a:solidFill>
                <a:latin typeface="Roboto"/>
              </a:rPr>
              <a:t> w </a:t>
            </a:r>
            <a:r>
              <a:rPr lang="en-US" sz="2800" err="1">
                <a:solidFill>
                  <a:srgbClr val="212529"/>
                </a:solidFill>
                <a:latin typeface="Roboto"/>
              </a:rPr>
              <a:t>sieci</a:t>
            </a:r>
            <a:r>
              <a:rPr lang="en-US" sz="2800" dirty="0">
                <a:solidFill>
                  <a:srgbClr val="212529"/>
                </a:solidFill>
                <a:latin typeface="Roboto"/>
              </a:rPr>
              <a:t>. </a:t>
            </a:r>
            <a:r>
              <a:rPr lang="en-US" sz="2800" err="1">
                <a:solidFill>
                  <a:srgbClr val="212529"/>
                </a:solidFill>
                <a:latin typeface="Roboto"/>
              </a:rPr>
              <a:t>Okazuje</a:t>
            </a:r>
            <a:r>
              <a:rPr lang="en-US" sz="2800" dirty="0">
                <a:solidFill>
                  <a:srgbClr val="212529"/>
                </a:solidFill>
                <a:latin typeface="Roboto"/>
              </a:rPr>
              <a:t> </a:t>
            </a:r>
            <a:r>
              <a:rPr lang="en-US" sz="2800" err="1">
                <a:solidFill>
                  <a:srgbClr val="212529"/>
                </a:solidFill>
                <a:latin typeface="Roboto"/>
              </a:rPr>
              <a:t>się</a:t>
            </a:r>
            <a:r>
              <a:rPr lang="en-US" sz="2800" dirty="0">
                <a:solidFill>
                  <a:srgbClr val="212529"/>
                </a:solidFill>
                <a:latin typeface="Roboto"/>
              </a:rPr>
              <a:t>, </a:t>
            </a:r>
            <a:r>
              <a:rPr lang="en-US" sz="2800" err="1">
                <a:solidFill>
                  <a:srgbClr val="212529"/>
                </a:solidFill>
                <a:latin typeface="Roboto"/>
              </a:rPr>
              <a:t>że</a:t>
            </a:r>
            <a:r>
              <a:rPr lang="en-US" sz="2800" dirty="0">
                <a:solidFill>
                  <a:srgbClr val="212529"/>
                </a:solidFill>
                <a:latin typeface="Roboto"/>
              </a:rPr>
              <a:t> 20%-30% </a:t>
            </a:r>
            <a:r>
              <a:rPr lang="en-US" sz="2800" err="1">
                <a:solidFill>
                  <a:srgbClr val="212529"/>
                </a:solidFill>
                <a:latin typeface="Roboto"/>
              </a:rPr>
              <a:t>rodziców</a:t>
            </a:r>
            <a:r>
              <a:rPr lang="en-US" sz="2800" dirty="0">
                <a:solidFill>
                  <a:srgbClr val="212529"/>
                </a:solidFill>
                <a:latin typeface="Roboto"/>
              </a:rPr>
              <a:t> w </a:t>
            </a:r>
            <a:r>
              <a:rPr lang="en-US" sz="2800" err="1">
                <a:solidFill>
                  <a:srgbClr val="212529"/>
                </a:solidFill>
                <a:latin typeface="Roboto"/>
              </a:rPr>
              <a:t>opinii</a:t>
            </a:r>
            <a:r>
              <a:rPr lang="en-US" sz="2800" dirty="0">
                <a:solidFill>
                  <a:srgbClr val="212529"/>
                </a:solidFill>
                <a:latin typeface="Roboto"/>
              </a:rPr>
              <a:t> </a:t>
            </a:r>
            <a:r>
              <a:rPr lang="en-US" sz="2800" err="1">
                <a:solidFill>
                  <a:srgbClr val="212529"/>
                </a:solidFill>
                <a:latin typeface="Roboto"/>
              </a:rPr>
              <a:t>uczniów</a:t>
            </a:r>
            <a:r>
              <a:rPr lang="en-US" sz="2800" dirty="0">
                <a:solidFill>
                  <a:srgbClr val="212529"/>
                </a:solidFill>
                <a:latin typeface="Roboto"/>
              </a:rPr>
              <a:t> w </a:t>
            </a:r>
            <a:r>
              <a:rPr lang="en-US" sz="2800" err="1">
                <a:solidFill>
                  <a:srgbClr val="212529"/>
                </a:solidFill>
                <a:latin typeface="Roboto"/>
              </a:rPr>
              <a:t>ogóle</a:t>
            </a:r>
            <a:r>
              <a:rPr lang="en-US" sz="2800" dirty="0">
                <a:solidFill>
                  <a:srgbClr val="212529"/>
                </a:solidFill>
                <a:latin typeface="Roboto"/>
              </a:rPr>
              <a:t> </a:t>
            </a:r>
            <a:r>
              <a:rPr lang="en-US" sz="2800" err="1">
                <a:solidFill>
                  <a:srgbClr val="212529"/>
                </a:solidFill>
                <a:latin typeface="Roboto"/>
              </a:rPr>
              <a:t>nie</a:t>
            </a:r>
            <a:r>
              <a:rPr lang="en-US" sz="2800" dirty="0">
                <a:solidFill>
                  <a:srgbClr val="212529"/>
                </a:solidFill>
                <a:latin typeface="Roboto"/>
              </a:rPr>
              <a:t> </a:t>
            </a:r>
            <a:r>
              <a:rPr lang="en-US" sz="2800" err="1">
                <a:solidFill>
                  <a:srgbClr val="212529"/>
                </a:solidFill>
                <a:latin typeface="Roboto"/>
              </a:rPr>
              <a:t>angażuje</a:t>
            </a:r>
            <a:r>
              <a:rPr lang="en-US" sz="2800" dirty="0">
                <a:solidFill>
                  <a:srgbClr val="212529"/>
                </a:solidFill>
                <a:latin typeface="Roboto"/>
              </a:rPr>
              <a:t> </a:t>
            </a:r>
            <a:r>
              <a:rPr lang="en-US" sz="2800" err="1">
                <a:solidFill>
                  <a:srgbClr val="212529"/>
                </a:solidFill>
                <a:latin typeface="Roboto"/>
              </a:rPr>
              <a:t>się</a:t>
            </a:r>
            <a:r>
              <a:rPr lang="en-US" sz="2800" dirty="0">
                <a:solidFill>
                  <a:srgbClr val="212529"/>
                </a:solidFill>
                <a:latin typeface="Roboto"/>
              </a:rPr>
              <a:t> w to, co </a:t>
            </a:r>
            <a:r>
              <a:rPr lang="en-US" sz="2800" err="1">
                <a:solidFill>
                  <a:srgbClr val="212529"/>
                </a:solidFill>
                <a:latin typeface="Roboto"/>
              </a:rPr>
              <a:t>dzieci</a:t>
            </a:r>
            <a:r>
              <a:rPr lang="en-US" sz="2800" dirty="0">
                <a:solidFill>
                  <a:srgbClr val="212529"/>
                </a:solidFill>
                <a:latin typeface="Roboto"/>
              </a:rPr>
              <a:t> </a:t>
            </a:r>
            <a:r>
              <a:rPr lang="en-US" sz="2800" err="1">
                <a:solidFill>
                  <a:srgbClr val="212529"/>
                </a:solidFill>
                <a:latin typeface="Roboto"/>
              </a:rPr>
              <a:t>i</a:t>
            </a:r>
            <a:r>
              <a:rPr lang="en-US" sz="2800" dirty="0">
                <a:solidFill>
                  <a:srgbClr val="212529"/>
                </a:solidFill>
                <a:latin typeface="Roboto"/>
              </a:rPr>
              <a:t> </a:t>
            </a:r>
            <a:r>
              <a:rPr lang="en-US" sz="2800" err="1">
                <a:solidFill>
                  <a:srgbClr val="212529"/>
                </a:solidFill>
                <a:latin typeface="Roboto"/>
              </a:rPr>
              <a:t>młodzież</a:t>
            </a:r>
            <a:r>
              <a:rPr lang="en-US" sz="2800" dirty="0">
                <a:solidFill>
                  <a:srgbClr val="212529"/>
                </a:solidFill>
                <a:latin typeface="Roboto"/>
              </a:rPr>
              <a:t> </a:t>
            </a:r>
            <a:r>
              <a:rPr lang="en-US" sz="2800" err="1">
                <a:solidFill>
                  <a:srgbClr val="212529"/>
                </a:solidFill>
                <a:latin typeface="Roboto"/>
              </a:rPr>
              <a:t>robią</a:t>
            </a:r>
            <a:r>
              <a:rPr lang="en-US" sz="2800" dirty="0">
                <a:solidFill>
                  <a:srgbClr val="212529"/>
                </a:solidFill>
                <a:latin typeface="Roboto"/>
              </a:rPr>
              <a:t> w </a:t>
            </a:r>
            <a:r>
              <a:rPr lang="en-US" sz="2800" err="1">
                <a:solidFill>
                  <a:srgbClr val="212529"/>
                </a:solidFill>
                <a:latin typeface="Roboto"/>
              </a:rPr>
              <a:t>sieci</a:t>
            </a:r>
            <a:r>
              <a:rPr lang="en-US" sz="2800" dirty="0">
                <a:solidFill>
                  <a:srgbClr val="212529"/>
                </a:solidFill>
                <a:latin typeface="Roboto"/>
              </a:rPr>
              <a:t>. </a:t>
            </a:r>
            <a:r>
              <a:rPr lang="en-US" sz="2800" err="1">
                <a:solidFill>
                  <a:srgbClr val="212529"/>
                </a:solidFill>
                <a:latin typeface="Roboto"/>
              </a:rPr>
              <a:t>Kontroluj</a:t>
            </a:r>
            <a:r>
              <a:rPr lang="en-US" sz="2800" dirty="0">
                <a:solidFill>
                  <a:srgbClr val="212529"/>
                </a:solidFill>
                <a:latin typeface="Roboto"/>
              </a:rPr>
              <a:t> </a:t>
            </a:r>
            <a:r>
              <a:rPr lang="en-US" sz="2800" err="1">
                <a:solidFill>
                  <a:srgbClr val="212529"/>
                </a:solidFill>
                <a:latin typeface="Roboto"/>
              </a:rPr>
              <a:t>czas</a:t>
            </a:r>
            <a:r>
              <a:rPr lang="en-US" sz="2800" dirty="0">
                <a:solidFill>
                  <a:srgbClr val="212529"/>
                </a:solidFill>
                <a:latin typeface="Roboto"/>
              </a:rPr>
              <a:t> </a:t>
            </a:r>
            <a:r>
              <a:rPr lang="en-US" sz="2800" err="1">
                <a:solidFill>
                  <a:srgbClr val="212529"/>
                </a:solidFill>
                <a:latin typeface="Roboto"/>
              </a:rPr>
              <a:t>używania</a:t>
            </a:r>
            <a:r>
              <a:rPr lang="en-US" sz="2800" dirty="0">
                <a:solidFill>
                  <a:srgbClr val="212529"/>
                </a:solidFill>
                <a:latin typeface="Roboto"/>
              </a:rPr>
              <a:t> </a:t>
            </a:r>
            <a:r>
              <a:rPr lang="en-US" sz="2800" err="1">
                <a:solidFill>
                  <a:srgbClr val="212529"/>
                </a:solidFill>
                <a:latin typeface="Roboto"/>
              </a:rPr>
              <a:t>mediów</a:t>
            </a:r>
            <a:r>
              <a:rPr lang="en-US" sz="2800" dirty="0">
                <a:solidFill>
                  <a:srgbClr val="212529"/>
                </a:solidFill>
                <a:latin typeface="Roboto"/>
              </a:rPr>
              <a:t> </a:t>
            </a:r>
            <a:r>
              <a:rPr lang="en-US" sz="2800" err="1">
                <a:solidFill>
                  <a:srgbClr val="212529"/>
                </a:solidFill>
                <a:latin typeface="Roboto"/>
              </a:rPr>
              <a:t>cyfrowych</a:t>
            </a:r>
            <a:r>
              <a:rPr lang="en-US" sz="2800" dirty="0">
                <a:solidFill>
                  <a:srgbClr val="212529"/>
                </a:solidFill>
                <a:latin typeface="Roboto"/>
              </a:rPr>
              <a:t>, </a:t>
            </a:r>
            <a:r>
              <a:rPr lang="en-US" sz="2800" err="1">
                <a:solidFill>
                  <a:srgbClr val="212529"/>
                </a:solidFill>
                <a:latin typeface="Roboto"/>
              </a:rPr>
              <a:t>używaj</a:t>
            </a:r>
            <a:r>
              <a:rPr lang="en-US" sz="2800" dirty="0">
                <a:solidFill>
                  <a:srgbClr val="212529"/>
                </a:solidFill>
                <a:latin typeface="Roboto"/>
              </a:rPr>
              <a:t> </a:t>
            </a:r>
            <a:r>
              <a:rPr lang="en-US" sz="2800" err="1">
                <a:solidFill>
                  <a:srgbClr val="212529"/>
                </a:solidFill>
                <a:latin typeface="Roboto"/>
              </a:rPr>
              <a:t>kontroli</a:t>
            </a:r>
            <a:r>
              <a:rPr lang="en-US" sz="2800" dirty="0">
                <a:solidFill>
                  <a:srgbClr val="212529"/>
                </a:solidFill>
                <a:latin typeface="Roboto"/>
              </a:rPr>
              <a:t> </a:t>
            </a:r>
            <a:r>
              <a:rPr lang="en-US" sz="2800" err="1">
                <a:solidFill>
                  <a:srgbClr val="212529"/>
                </a:solidFill>
                <a:latin typeface="Roboto"/>
              </a:rPr>
              <a:t>rodzicielskiej</a:t>
            </a:r>
            <a:r>
              <a:rPr lang="en-US" sz="2800" dirty="0">
                <a:solidFill>
                  <a:srgbClr val="212529"/>
                </a:solidFill>
                <a:latin typeface="Roboto"/>
              </a:rPr>
              <a:t>, </a:t>
            </a:r>
            <a:r>
              <a:rPr lang="en-US" sz="2800" err="1">
                <a:solidFill>
                  <a:srgbClr val="212529"/>
                </a:solidFill>
                <a:latin typeface="Roboto"/>
              </a:rPr>
              <a:t>nie</a:t>
            </a:r>
            <a:r>
              <a:rPr lang="en-US" sz="2800" dirty="0">
                <a:solidFill>
                  <a:srgbClr val="212529"/>
                </a:solidFill>
                <a:latin typeface="Roboto"/>
              </a:rPr>
              <a:t> </a:t>
            </a:r>
            <a:r>
              <a:rPr lang="en-US" sz="2800" err="1">
                <a:solidFill>
                  <a:srgbClr val="212529"/>
                </a:solidFill>
                <a:latin typeface="Roboto"/>
              </a:rPr>
              <a:t>dawaj</a:t>
            </a:r>
            <a:r>
              <a:rPr lang="en-US" sz="2800" dirty="0">
                <a:solidFill>
                  <a:srgbClr val="212529"/>
                </a:solidFill>
                <a:latin typeface="Roboto"/>
              </a:rPr>
              <a:t> </a:t>
            </a:r>
            <a:r>
              <a:rPr lang="en-US" sz="2800" err="1">
                <a:solidFill>
                  <a:srgbClr val="212529"/>
                </a:solidFill>
                <a:latin typeface="Roboto"/>
              </a:rPr>
              <a:t>swojemu</a:t>
            </a:r>
            <a:r>
              <a:rPr lang="en-US" sz="2800" dirty="0">
                <a:solidFill>
                  <a:srgbClr val="212529"/>
                </a:solidFill>
                <a:latin typeface="Roboto"/>
              </a:rPr>
              <a:t> </a:t>
            </a:r>
            <a:r>
              <a:rPr lang="en-US" sz="2800" err="1">
                <a:solidFill>
                  <a:srgbClr val="212529"/>
                </a:solidFill>
                <a:latin typeface="Roboto"/>
              </a:rPr>
              <a:t>dziecku</a:t>
            </a:r>
            <a:r>
              <a:rPr lang="en-US" sz="2800" dirty="0">
                <a:solidFill>
                  <a:srgbClr val="212529"/>
                </a:solidFill>
                <a:latin typeface="Roboto"/>
              </a:rPr>
              <a:t>,                          w </a:t>
            </a:r>
            <a:r>
              <a:rPr lang="en-US" sz="2800" err="1">
                <a:solidFill>
                  <a:srgbClr val="212529"/>
                </a:solidFill>
                <a:latin typeface="Roboto"/>
              </a:rPr>
              <a:t>szczególności</a:t>
            </a:r>
            <a:r>
              <a:rPr lang="en-US" sz="2800" dirty="0">
                <a:solidFill>
                  <a:srgbClr val="212529"/>
                </a:solidFill>
                <a:latin typeface="Roboto"/>
              </a:rPr>
              <a:t> </a:t>
            </a:r>
            <a:r>
              <a:rPr lang="en-US" sz="2800" err="1">
                <a:solidFill>
                  <a:srgbClr val="212529"/>
                </a:solidFill>
                <a:latin typeface="Roboto"/>
              </a:rPr>
              <a:t>kiedy</a:t>
            </a:r>
            <a:r>
              <a:rPr lang="en-US" sz="2800" dirty="0">
                <a:solidFill>
                  <a:srgbClr val="212529"/>
                </a:solidFill>
                <a:latin typeface="Roboto"/>
              </a:rPr>
              <a:t> </a:t>
            </a:r>
            <a:r>
              <a:rPr lang="en-US" sz="2800" err="1">
                <a:solidFill>
                  <a:srgbClr val="212529"/>
                </a:solidFill>
                <a:latin typeface="Roboto"/>
              </a:rPr>
              <a:t>rozpoczyna</a:t>
            </a:r>
            <a:r>
              <a:rPr lang="en-US" sz="2800" dirty="0">
                <a:solidFill>
                  <a:srgbClr val="212529"/>
                </a:solidFill>
                <a:latin typeface="Roboto"/>
              </a:rPr>
              <a:t> ono </a:t>
            </a:r>
            <a:r>
              <a:rPr lang="en-US" sz="2800" err="1">
                <a:solidFill>
                  <a:srgbClr val="212529"/>
                </a:solidFill>
                <a:latin typeface="Roboto"/>
              </a:rPr>
              <a:t>korzystanie</a:t>
            </a:r>
            <a:r>
              <a:rPr lang="en-US" sz="2800" dirty="0">
                <a:solidFill>
                  <a:srgbClr val="212529"/>
                </a:solidFill>
                <a:latin typeface="Roboto"/>
              </a:rPr>
              <a:t>            z </a:t>
            </a:r>
            <a:r>
              <a:rPr lang="en-US" sz="2800" err="1">
                <a:solidFill>
                  <a:srgbClr val="212529"/>
                </a:solidFill>
                <a:latin typeface="Roboto"/>
              </a:rPr>
              <a:t>technologii</a:t>
            </a:r>
            <a:r>
              <a:rPr lang="en-US" sz="2800" dirty="0">
                <a:solidFill>
                  <a:srgbClr val="212529"/>
                </a:solidFill>
                <a:latin typeface="Roboto"/>
              </a:rPr>
              <a:t> </a:t>
            </a:r>
            <a:r>
              <a:rPr lang="en-US" sz="2800" err="1">
                <a:solidFill>
                  <a:srgbClr val="212529"/>
                </a:solidFill>
                <a:latin typeface="Roboto"/>
              </a:rPr>
              <a:t>informacyjno-komunikacyjnych</a:t>
            </a:r>
            <a:r>
              <a:rPr lang="en-US" sz="2800" dirty="0">
                <a:solidFill>
                  <a:srgbClr val="212529"/>
                </a:solidFill>
                <a:latin typeface="Roboto"/>
              </a:rPr>
              <a:t>, </a:t>
            </a:r>
            <a:r>
              <a:rPr lang="en-US" sz="2800" err="1">
                <a:solidFill>
                  <a:srgbClr val="212529"/>
                </a:solidFill>
                <a:latin typeface="Roboto"/>
              </a:rPr>
              <a:t>nieograniczonego</a:t>
            </a:r>
            <a:r>
              <a:rPr lang="en-US" sz="2800" dirty="0">
                <a:solidFill>
                  <a:srgbClr val="212529"/>
                </a:solidFill>
                <a:latin typeface="Roboto"/>
              </a:rPr>
              <a:t> </a:t>
            </a:r>
            <a:r>
              <a:rPr lang="en-US" sz="2800" err="1">
                <a:solidFill>
                  <a:srgbClr val="212529"/>
                </a:solidFill>
                <a:latin typeface="Roboto"/>
              </a:rPr>
              <a:t>dostępu</a:t>
            </a:r>
            <a:r>
              <a:rPr lang="en-US" sz="2800" dirty="0">
                <a:solidFill>
                  <a:srgbClr val="212529"/>
                </a:solidFill>
                <a:latin typeface="Roboto"/>
              </a:rPr>
              <a:t> do </a:t>
            </a:r>
            <a:r>
              <a:rPr lang="en-US" sz="2800" err="1">
                <a:solidFill>
                  <a:srgbClr val="212529"/>
                </a:solidFill>
                <a:latin typeface="Roboto"/>
              </a:rPr>
              <a:t>Internetu</a:t>
            </a:r>
            <a:r>
              <a:rPr lang="en-US" sz="2800" dirty="0">
                <a:solidFill>
                  <a:srgbClr val="212529"/>
                </a:solidFill>
                <a:latin typeface="Roboto"/>
              </a:rPr>
              <a:t>.</a:t>
            </a:r>
          </a:p>
        </p:txBody>
      </p:sp>
    </p:spTree>
    <p:extLst>
      <p:ext uri="{BB962C8B-B14F-4D97-AF65-F5344CB8AC3E}">
        <p14:creationId xmlns:p14="http://schemas.microsoft.com/office/powerpoint/2010/main" val="154248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4444F0E-46C5-4A63-8FD6-F4E2DBD3EC91}"/>
              </a:ext>
            </a:extLst>
          </p:cNvPr>
          <p:cNvSpPr txBox="1"/>
          <p:nvPr/>
        </p:nvSpPr>
        <p:spPr>
          <a:xfrm>
            <a:off x="2682816" y="1431985"/>
            <a:ext cx="638067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212529"/>
                </a:solidFill>
                <a:latin typeface="Roboto"/>
              </a:rPr>
              <a:t>Nie </a:t>
            </a:r>
            <a:r>
              <a:rPr lang="en-US" sz="2800" dirty="0" err="1">
                <a:solidFill>
                  <a:srgbClr val="212529"/>
                </a:solidFill>
                <a:latin typeface="Roboto"/>
              </a:rPr>
              <a:t>umożliwiaj</a:t>
            </a:r>
            <a:r>
              <a:rPr lang="en-US" sz="2800" dirty="0">
                <a:solidFill>
                  <a:srgbClr val="212529"/>
                </a:solidFill>
                <a:latin typeface="Roboto"/>
              </a:rPr>
              <a:t> </a:t>
            </a:r>
            <a:r>
              <a:rPr lang="en-US" sz="2800" dirty="0" err="1">
                <a:solidFill>
                  <a:srgbClr val="212529"/>
                </a:solidFill>
                <a:latin typeface="Roboto"/>
              </a:rPr>
              <a:t>dziecku</a:t>
            </a:r>
            <a:r>
              <a:rPr lang="en-US" sz="2800" dirty="0">
                <a:solidFill>
                  <a:srgbClr val="212529"/>
                </a:solidFill>
                <a:latin typeface="Roboto"/>
              </a:rPr>
              <a:t> </a:t>
            </a:r>
            <a:r>
              <a:rPr lang="en-US" sz="2800" dirty="0" err="1">
                <a:solidFill>
                  <a:srgbClr val="212529"/>
                </a:solidFill>
                <a:latin typeface="Roboto"/>
              </a:rPr>
              <a:t>przed</a:t>
            </a:r>
            <a:r>
              <a:rPr lang="en-US" sz="2800" dirty="0">
                <a:solidFill>
                  <a:srgbClr val="212529"/>
                </a:solidFill>
                <a:latin typeface="Roboto"/>
              </a:rPr>
              <a:t> </a:t>
            </a:r>
            <a:r>
              <a:rPr lang="en-US" sz="2800" dirty="0" err="1">
                <a:solidFill>
                  <a:srgbClr val="212529"/>
                </a:solidFill>
                <a:latin typeface="Roboto"/>
              </a:rPr>
              <a:t>ukończeniem</a:t>
            </a:r>
            <a:r>
              <a:rPr lang="en-US" sz="2800" dirty="0">
                <a:solidFill>
                  <a:srgbClr val="212529"/>
                </a:solidFill>
                <a:latin typeface="Roboto"/>
              </a:rPr>
              <a:t> </a:t>
            </a:r>
            <a:r>
              <a:rPr lang="en-US" sz="2800" dirty="0" err="1">
                <a:solidFill>
                  <a:srgbClr val="212529"/>
                </a:solidFill>
                <a:latin typeface="Roboto"/>
              </a:rPr>
              <a:t>trzynastego</a:t>
            </a:r>
            <a:r>
              <a:rPr lang="en-US" sz="2800" dirty="0">
                <a:solidFill>
                  <a:srgbClr val="212529"/>
                </a:solidFill>
                <a:latin typeface="Roboto"/>
              </a:rPr>
              <a:t> </a:t>
            </a:r>
            <a:r>
              <a:rPr lang="en-US" sz="2800" dirty="0" err="1">
                <a:solidFill>
                  <a:srgbClr val="212529"/>
                </a:solidFill>
                <a:latin typeface="Roboto"/>
              </a:rPr>
              <a:t>roku</a:t>
            </a:r>
            <a:r>
              <a:rPr lang="en-US" sz="2800" dirty="0">
                <a:solidFill>
                  <a:srgbClr val="212529"/>
                </a:solidFill>
                <a:latin typeface="Roboto"/>
              </a:rPr>
              <a:t> </a:t>
            </a:r>
            <a:r>
              <a:rPr lang="en-US" sz="2800" dirty="0" err="1">
                <a:solidFill>
                  <a:srgbClr val="212529"/>
                </a:solidFill>
                <a:latin typeface="Roboto"/>
              </a:rPr>
              <a:t>życia</a:t>
            </a:r>
            <a:r>
              <a:rPr lang="en-US" sz="2800" dirty="0">
                <a:solidFill>
                  <a:srgbClr val="212529"/>
                </a:solidFill>
                <a:latin typeface="Roboto"/>
              </a:rPr>
              <a:t> </a:t>
            </a:r>
            <a:r>
              <a:rPr lang="en-US" sz="2800" dirty="0" err="1">
                <a:solidFill>
                  <a:srgbClr val="212529"/>
                </a:solidFill>
                <a:latin typeface="Roboto"/>
              </a:rPr>
              <a:t>korzystania</a:t>
            </a:r>
            <a:r>
              <a:rPr lang="en-US" sz="2800" dirty="0">
                <a:solidFill>
                  <a:srgbClr val="212529"/>
                </a:solidFill>
                <a:latin typeface="Roboto"/>
              </a:rPr>
              <a:t> z </a:t>
            </a:r>
            <a:r>
              <a:rPr lang="en-US" sz="2800" dirty="0" err="1">
                <a:solidFill>
                  <a:srgbClr val="212529"/>
                </a:solidFill>
                <a:latin typeface="Roboto"/>
              </a:rPr>
              <a:t>żadnych</a:t>
            </a:r>
            <a:r>
              <a:rPr lang="en-US" sz="2800" dirty="0">
                <a:solidFill>
                  <a:srgbClr val="212529"/>
                </a:solidFill>
                <a:latin typeface="Roboto"/>
              </a:rPr>
              <a:t> </a:t>
            </a:r>
            <a:r>
              <a:rPr lang="en-US" sz="2800" dirty="0" err="1">
                <a:solidFill>
                  <a:srgbClr val="212529"/>
                </a:solidFill>
                <a:latin typeface="Roboto"/>
              </a:rPr>
              <a:t>portali</a:t>
            </a:r>
            <a:r>
              <a:rPr lang="en-US" sz="2800" dirty="0">
                <a:solidFill>
                  <a:srgbClr val="212529"/>
                </a:solidFill>
                <a:latin typeface="Roboto"/>
              </a:rPr>
              <a:t> </a:t>
            </a:r>
            <a:r>
              <a:rPr lang="en-US" sz="2800" dirty="0" err="1">
                <a:solidFill>
                  <a:srgbClr val="212529"/>
                </a:solidFill>
                <a:latin typeface="Roboto"/>
              </a:rPr>
              <a:t>społecznościowych</a:t>
            </a:r>
            <a:r>
              <a:rPr lang="en-US" sz="2800" dirty="0">
                <a:solidFill>
                  <a:srgbClr val="212529"/>
                </a:solidFill>
                <a:latin typeface="Roboto"/>
              </a:rPr>
              <a:t>. </a:t>
            </a:r>
            <a:r>
              <a:rPr lang="en-US" sz="2800" dirty="0" err="1">
                <a:solidFill>
                  <a:srgbClr val="212529"/>
                </a:solidFill>
                <a:latin typeface="Roboto"/>
              </a:rPr>
              <a:t>Aplikacje</a:t>
            </a:r>
            <a:r>
              <a:rPr lang="en-US" sz="2800" dirty="0">
                <a:solidFill>
                  <a:srgbClr val="212529"/>
                </a:solidFill>
                <a:latin typeface="Roboto"/>
              </a:rPr>
              <a:t> </a:t>
            </a:r>
            <a:r>
              <a:rPr lang="en-US" sz="2800" dirty="0" err="1">
                <a:solidFill>
                  <a:srgbClr val="212529"/>
                </a:solidFill>
                <a:latin typeface="Roboto"/>
              </a:rPr>
              <a:t>te</a:t>
            </a:r>
            <a:r>
              <a:rPr lang="en-US" sz="2800" dirty="0">
                <a:solidFill>
                  <a:srgbClr val="212529"/>
                </a:solidFill>
                <a:latin typeface="Roboto"/>
              </a:rPr>
              <a:t> </a:t>
            </a:r>
            <a:r>
              <a:rPr lang="en-US" sz="2800" dirty="0" err="1">
                <a:solidFill>
                  <a:srgbClr val="212529"/>
                </a:solidFill>
                <a:latin typeface="Roboto"/>
              </a:rPr>
              <a:t>obciążone</a:t>
            </a:r>
            <a:r>
              <a:rPr lang="en-US" sz="2800" dirty="0">
                <a:solidFill>
                  <a:srgbClr val="212529"/>
                </a:solidFill>
                <a:latin typeface="Roboto"/>
              </a:rPr>
              <a:t> </a:t>
            </a:r>
            <a:r>
              <a:rPr lang="en-US" sz="2800" dirty="0" err="1">
                <a:solidFill>
                  <a:srgbClr val="212529"/>
                </a:solidFill>
                <a:latin typeface="Roboto"/>
              </a:rPr>
              <a:t>są</a:t>
            </a:r>
            <a:r>
              <a:rPr lang="en-US" sz="2800" dirty="0">
                <a:solidFill>
                  <a:srgbClr val="212529"/>
                </a:solidFill>
                <a:latin typeface="Roboto"/>
              </a:rPr>
              <a:t> </a:t>
            </a:r>
            <a:r>
              <a:rPr lang="en-US" sz="2800" dirty="0" err="1">
                <a:solidFill>
                  <a:srgbClr val="212529"/>
                </a:solidFill>
                <a:latin typeface="Roboto"/>
              </a:rPr>
              <a:t>bardzo</a:t>
            </a:r>
            <a:r>
              <a:rPr lang="en-US" sz="2800" dirty="0">
                <a:solidFill>
                  <a:srgbClr val="212529"/>
                </a:solidFill>
                <a:latin typeface="Roboto"/>
              </a:rPr>
              <a:t> </a:t>
            </a:r>
            <a:r>
              <a:rPr lang="en-US" sz="2800" dirty="0" err="1">
                <a:solidFill>
                  <a:srgbClr val="212529"/>
                </a:solidFill>
                <a:latin typeface="Roboto"/>
              </a:rPr>
              <a:t>wysokim</a:t>
            </a:r>
            <a:r>
              <a:rPr lang="en-US" sz="2800" dirty="0">
                <a:solidFill>
                  <a:srgbClr val="212529"/>
                </a:solidFill>
                <a:latin typeface="Roboto"/>
              </a:rPr>
              <a:t> </a:t>
            </a:r>
            <a:r>
              <a:rPr lang="en-US" sz="2800" dirty="0" err="1">
                <a:solidFill>
                  <a:srgbClr val="212529"/>
                </a:solidFill>
                <a:latin typeface="Roboto"/>
              </a:rPr>
              <a:t>potencjałem</a:t>
            </a:r>
            <a:r>
              <a:rPr lang="en-US" sz="2800" dirty="0">
                <a:solidFill>
                  <a:srgbClr val="212529"/>
                </a:solidFill>
                <a:latin typeface="Roboto"/>
              </a:rPr>
              <a:t> </a:t>
            </a:r>
            <a:r>
              <a:rPr lang="en-US" sz="2800" dirty="0" err="1">
                <a:solidFill>
                  <a:srgbClr val="212529"/>
                </a:solidFill>
                <a:latin typeface="Roboto"/>
              </a:rPr>
              <a:t>uzależnieniowym</a:t>
            </a:r>
            <a:endParaRPr lang="en-US" sz="2800" dirty="0" err="1"/>
          </a:p>
        </p:txBody>
      </p:sp>
    </p:spTree>
    <p:extLst>
      <p:ext uri="{BB962C8B-B14F-4D97-AF65-F5344CB8AC3E}">
        <p14:creationId xmlns:p14="http://schemas.microsoft.com/office/powerpoint/2010/main" val="3039305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7B95AC9-0636-4696-A44D-74242D84DF34}"/>
              </a:ext>
            </a:extLst>
          </p:cNvPr>
          <p:cNvSpPr txBox="1"/>
          <p:nvPr/>
        </p:nvSpPr>
        <p:spPr>
          <a:xfrm>
            <a:off x="3372928" y="1848928"/>
            <a:ext cx="527361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800" dirty="0" err="1">
                <a:solidFill>
                  <a:srgbClr val="212529"/>
                </a:solidFill>
                <a:latin typeface="Roboto"/>
              </a:rPr>
              <a:t>Staraj</a:t>
            </a:r>
            <a:r>
              <a:rPr lang="en-US" sz="2800" dirty="0">
                <a:solidFill>
                  <a:srgbClr val="212529"/>
                </a:solidFill>
                <a:latin typeface="Roboto"/>
              </a:rPr>
              <a:t> </a:t>
            </a:r>
            <a:r>
              <a:rPr lang="en-US" sz="2800" dirty="0" err="1">
                <a:solidFill>
                  <a:srgbClr val="212529"/>
                </a:solidFill>
                <a:latin typeface="Roboto"/>
              </a:rPr>
              <a:t>się</a:t>
            </a:r>
            <a:r>
              <a:rPr lang="en-US" sz="2800" dirty="0">
                <a:solidFill>
                  <a:srgbClr val="212529"/>
                </a:solidFill>
                <a:latin typeface="Roboto"/>
              </a:rPr>
              <a:t> </a:t>
            </a:r>
            <a:r>
              <a:rPr lang="en-US" sz="2800" dirty="0" err="1">
                <a:solidFill>
                  <a:srgbClr val="212529"/>
                </a:solidFill>
                <a:latin typeface="Roboto"/>
              </a:rPr>
              <a:t>być</a:t>
            </a:r>
            <a:r>
              <a:rPr lang="en-US" sz="2800" dirty="0">
                <a:solidFill>
                  <a:srgbClr val="212529"/>
                </a:solidFill>
                <a:latin typeface="Roboto"/>
              </a:rPr>
              <a:t> </a:t>
            </a:r>
            <a:r>
              <a:rPr lang="en-US" sz="2800" dirty="0" err="1">
                <a:solidFill>
                  <a:srgbClr val="212529"/>
                </a:solidFill>
                <a:latin typeface="Roboto"/>
              </a:rPr>
              <a:t>osobą</a:t>
            </a:r>
            <a:r>
              <a:rPr lang="en-US" sz="2800" dirty="0">
                <a:solidFill>
                  <a:srgbClr val="212529"/>
                </a:solidFill>
                <a:latin typeface="Roboto"/>
              </a:rPr>
              <a:t>, </a:t>
            </a:r>
            <a:r>
              <a:rPr lang="en-US" sz="2800" dirty="0" err="1">
                <a:solidFill>
                  <a:srgbClr val="212529"/>
                </a:solidFill>
                <a:latin typeface="Roboto"/>
              </a:rPr>
              <a:t>która</a:t>
            </a:r>
            <a:r>
              <a:rPr lang="en-US" sz="2800" dirty="0">
                <a:solidFill>
                  <a:srgbClr val="212529"/>
                </a:solidFill>
                <a:latin typeface="Roboto"/>
              </a:rPr>
              <a:t> </a:t>
            </a:r>
            <a:r>
              <a:rPr lang="en-US" sz="2800" dirty="0" err="1">
                <a:solidFill>
                  <a:srgbClr val="212529"/>
                </a:solidFill>
                <a:latin typeface="Roboto"/>
              </a:rPr>
              <a:t>wspólnie</a:t>
            </a:r>
            <a:r>
              <a:rPr lang="en-US" sz="2800" dirty="0">
                <a:solidFill>
                  <a:srgbClr val="212529"/>
                </a:solidFill>
                <a:latin typeface="Roboto"/>
              </a:rPr>
              <a:t> z </a:t>
            </a:r>
            <a:r>
              <a:rPr lang="en-US" sz="2800" dirty="0" err="1">
                <a:solidFill>
                  <a:srgbClr val="212529"/>
                </a:solidFill>
                <a:latin typeface="Roboto"/>
              </a:rPr>
              <a:t>dzieckiem</a:t>
            </a:r>
            <a:r>
              <a:rPr lang="en-US" sz="2800" dirty="0">
                <a:solidFill>
                  <a:srgbClr val="212529"/>
                </a:solidFill>
                <a:latin typeface="Roboto"/>
              </a:rPr>
              <a:t> </a:t>
            </a:r>
            <a:r>
              <a:rPr lang="en-US" sz="2800" dirty="0" err="1">
                <a:solidFill>
                  <a:srgbClr val="212529"/>
                </a:solidFill>
                <a:latin typeface="Roboto"/>
              </a:rPr>
              <a:t>poszukuje</a:t>
            </a:r>
            <a:r>
              <a:rPr lang="en-US" sz="2800" dirty="0">
                <a:solidFill>
                  <a:srgbClr val="212529"/>
                </a:solidFill>
                <a:latin typeface="Roboto"/>
              </a:rPr>
              <a:t> </a:t>
            </a:r>
            <a:r>
              <a:rPr lang="en-US" sz="2800" dirty="0" err="1">
                <a:solidFill>
                  <a:srgbClr val="212529"/>
                </a:solidFill>
                <a:latin typeface="Roboto"/>
              </a:rPr>
              <a:t>zainteresowań</a:t>
            </a:r>
            <a:r>
              <a:rPr lang="en-US" sz="2800" dirty="0">
                <a:solidFill>
                  <a:srgbClr val="212529"/>
                </a:solidFill>
                <a:latin typeface="Roboto"/>
              </a:rPr>
              <a:t>.</a:t>
            </a:r>
          </a:p>
        </p:txBody>
      </p:sp>
    </p:spTree>
    <p:extLst>
      <p:ext uri="{BB962C8B-B14F-4D97-AF65-F5344CB8AC3E}">
        <p14:creationId xmlns:p14="http://schemas.microsoft.com/office/powerpoint/2010/main" val="2746326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B6420D7-CFCB-4A38-9C9E-1484F7E1D157}"/>
              </a:ext>
            </a:extLst>
          </p:cNvPr>
          <p:cNvSpPr txBox="1"/>
          <p:nvPr/>
        </p:nvSpPr>
        <p:spPr>
          <a:xfrm>
            <a:off x="2898476" y="1101306"/>
            <a:ext cx="615063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3200" dirty="0" err="1">
                <a:solidFill>
                  <a:srgbClr val="212529"/>
                </a:solidFill>
                <a:latin typeface="Roboto"/>
              </a:rPr>
              <a:t>Staraj</a:t>
            </a:r>
            <a:r>
              <a:rPr lang="en-US" sz="3200" dirty="0">
                <a:solidFill>
                  <a:srgbClr val="212529"/>
                </a:solidFill>
                <a:latin typeface="Roboto"/>
              </a:rPr>
              <a:t> </a:t>
            </a:r>
            <a:r>
              <a:rPr lang="en-US" sz="3200" dirty="0" err="1">
                <a:solidFill>
                  <a:srgbClr val="212529"/>
                </a:solidFill>
                <a:latin typeface="Roboto"/>
              </a:rPr>
              <a:t>się</a:t>
            </a:r>
            <a:r>
              <a:rPr lang="en-US" sz="3200" dirty="0">
                <a:solidFill>
                  <a:srgbClr val="212529"/>
                </a:solidFill>
                <a:latin typeface="Roboto"/>
              </a:rPr>
              <a:t> </a:t>
            </a:r>
            <a:r>
              <a:rPr lang="en-US" sz="3200" dirty="0" err="1">
                <a:solidFill>
                  <a:srgbClr val="212529"/>
                </a:solidFill>
                <a:latin typeface="Roboto"/>
              </a:rPr>
              <a:t>uczyć</a:t>
            </a:r>
            <a:r>
              <a:rPr lang="en-US" sz="3200" dirty="0">
                <a:solidFill>
                  <a:srgbClr val="212529"/>
                </a:solidFill>
                <a:latin typeface="Roboto"/>
              </a:rPr>
              <a:t> </a:t>
            </a:r>
            <a:r>
              <a:rPr lang="en-US" sz="3200" dirty="0" err="1">
                <a:solidFill>
                  <a:srgbClr val="212529"/>
                </a:solidFill>
                <a:latin typeface="Roboto"/>
              </a:rPr>
              <a:t>dziecko</a:t>
            </a:r>
            <a:r>
              <a:rPr lang="en-US" sz="3200" dirty="0">
                <a:solidFill>
                  <a:srgbClr val="212529"/>
                </a:solidFill>
                <a:latin typeface="Roboto"/>
              </a:rPr>
              <a:t> </a:t>
            </a:r>
            <a:r>
              <a:rPr lang="en-US" sz="3200" dirty="0" err="1">
                <a:solidFill>
                  <a:srgbClr val="212529"/>
                </a:solidFill>
                <a:latin typeface="Roboto"/>
              </a:rPr>
              <a:t>używania</a:t>
            </a:r>
            <a:r>
              <a:rPr lang="en-US" sz="3200" dirty="0">
                <a:solidFill>
                  <a:srgbClr val="212529"/>
                </a:solidFill>
                <a:latin typeface="Roboto"/>
              </a:rPr>
              <a:t> </a:t>
            </a:r>
            <a:r>
              <a:rPr lang="en-US" sz="3200" dirty="0" err="1">
                <a:solidFill>
                  <a:srgbClr val="212529"/>
                </a:solidFill>
                <a:latin typeface="Roboto"/>
              </a:rPr>
              <a:t>mediów</a:t>
            </a:r>
            <a:r>
              <a:rPr lang="en-US" sz="3200" dirty="0">
                <a:solidFill>
                  <a:srgbClr val="212529"/>
                </a:solidFill>
                <a:latin typeface="Roboto"/>
              </a:rPr>
              <a:t> </a:t>
            </a:r>
            <a:r>
              <a:rPr lang="en-US" sz="3200" dirty="0" err="1">
                <a:solidFill>
                  <a:srgbClr val="212529"/>
                </a:solidFill>
                <a:latin typeface="Roboto"/>
              </a:rPr>
              <a:t>cyfrowych</a:t>
            </a:r>
            <a:r>
              <a:rPr lang="en-US" sz="3200" dirty="0">
                <a:solidFill>
                  <a:srgbClr val="212529"/>
                </a:solidFill>
                <a:latin typeface="Roboto"/>
              </a:rPr>
              <a:t>, ale </a:t>
            </a:r>
            <a:r>
              <a:rPr lang="en-US" sz="3200" dirty="0" err="1">
                <a:solidFill>
                  <a:srgbClr val="212529"/>
                </a:solidFill>
                <a:latin typeface="Roboto"/>
              </a:rPr>
              <a:t>bądź</a:t>
            </a:r>
            <a:r>
              <a:rPr lang="en-US" sz="3200" dirty="0">
                <a:solidFill>
                  <a:srgbClr val="212529"/>
                </a:solidFill>
                <a:latin typeface="Roboto"/>
              </a:rPr>
              <a:t> </a:t>
            </a:r>
            <a:r>
              <a:rPr lang="en-US" sz="3200" dirty="0" err="1">
                <a:solidFill>
                  <a:srgbClr val="212529"/>
                </a:solidFill>
                <a:latin typeface="Roboto"/>
              </a:rPr>
              <a:t>również</a:t>
            </a:r>
            <a:r>
              <a:rPr lang="en-US" sz="3200" dirty="0">
                <a:solidFill>
                  <a:srgbClr val="212529"/>
                </a:solidFill>
                <a:latin typeface="Roboto"/>
              </a:rPr>
              <a:t> </a:t>
            </a:r>
            <a:r>
              <a:rPr lang="en-US" sz="3200" dirty="0" err="1">
                <a:solidFill>
                  <a:srgbClr val="212529"/>
                </a:solidFill>
                <a:latin typeface="Roboto"/>
              </a:rPr>
              <a:t>osobą</a:t>
            </a:r>
            <a:r>
              <a:rPr lang="en-US" sz="3200" dirty="0">
                <a:solidFill>
                  <a:srgbClr val="212529"/>
                </a:solidFill>
                <a:latin typeface="Roboto"/>
              </a:rPr>
              <a:t>, </a:t>
            </a:r>
            <a:r>
              <a:rPr lang="en-US" sz="3200" dirty="0" err="1">
                <a:solidFill>
                  <a:srgbClr val="212529"/>
                </a:solidFill>
                <a:latin typeface="Roboto"/>
              </a:rPr>
              <a:t>która</a:t>
            </a:r>
            <a:r>
              <a:rPr lang="en-US" sz="3200" dirty="0">
                <a:solidFill>
                  <a:srgbClr val="212529"/>
                </a:solidFill>
                <a:latin typeface="Roboto"/>
              </a:rPr>
              <a:t> </a:t>
            </a:r>
            <a:r>
              <a:rPr lang="en-US" sz="3200" dirty="0" err="1">
                <a:solidFill>
                  <a:srgbClr val="212529"/>
                </a:solidFill>
                <a:latin typeface="Roboto"/>
              </a:rPr>
              <a:t>otwarta</a:t>
            </a:r>
            <a:r>
              <a:rPr lang="en-US" sz="3200" dirty="0">
                <a:solidFill>
                  <a:srgbClr val="212529"/>
                </a:solidFill>
                <a:latin typeface="Roboto"/>
              </a:rPr>
              <a:t> jest </a:t>
            </a:r>
            <a:r>
              <a:rPr lang="en-US" sz="3200" dirty="0" err="1">
                <a:solidFill>
                  <a:srgbClr val="212529"/>
                </a:solidFill>
                <a:latin typeface="Roboto"/>
              </a:rPr>
              <a:t>na</a:t>
            </a:r>
            <a:r>
              <a:rPr lang="en-US" sz="3200" dirty="0">
                <a:solidFill>
                  <a:srgbClr val="212529"/>
                </a:solidFill>
                <a:latin typeface="Roboto"/>
              </a:rPr>
              <a:t> </a:t>
            </a:r>
            <a:r>
              <a:rPr lang="en-US" sz="3200" dirty="0" err="1">
                <a:solidFill>
                  <a:srgbClr val="212529"/>
                </a:solidFill>
                <a:latin typeface="Roboto"/>
              </a:rPr>
              <a:t>uczenie</a:t>
            </a:r>
            <a:r>
              <a:rPr lang="en-US" sz="3200" dirty="0">
                <a:solidFill>
                  <a:srgbClr val="212529"/>
                </a:solidFill>
                <a:latin typeface="Roboto"/>
              </a:rPr>
              <a:t> </a:t>
            </a:r>
            <a:r>
              <a:rPr lang="en-US" sz="3200" dirty="0" err="1">
                <a:solidFill>
                  <a:srgbClr val="212529"/>
                </a:solidFill>
                <a:latin typeface="Roboto"/>
              </a:rPr>
              <a:t>się</a:t>
            </a:r>
            <a:r>
              <a:rPr lang="en-US" sz="3200" dirty="0">
                <a:solidFill>
                  <a:srgbClr val="212529"/>
                </a:solidFill>
                <a:latin typeface="Roboto"/>
              </a:rPr>
              <a:t> </a:t>
            </a:r>
            <a:r>
              <a:rPr lang="en-US" sz="3200" dirty="0" err="1">
                <a:solidFill>
                  <a:srgbClr val="212529"/>
                </a:solidFill>
                <a:latin typeface="Roboto"/>
              </a:rPr>
              <a:t>od</a:t>
            </a:r>
            <a:r>
              <a:rPr lang="en-US" sz="3200" dirty="0">
                <a:solidFill>
                  <a:srgbClr val="212529"/>
                </a:solidFill>
                <a:latin typeface="Roboto"/>
              </a:rPr>
              <a:t> </a:t>
            </a:r>
            <a:r>
              <a:rPr lang="en-US" sz="3200" dirty="0" err="1">
                <a:solidFill>
                  <a:srgbClr val="212529"/>
                </a:solidFill>
                <a:latin typeface="Roboto"/>
              </a:rPr>
              <a:t>własnego</a:t>
            </a:r>
            <a:r>
              <a:rPr lang="en-US" sz="3200" dirty="0">
                <a:solidFill>
                  <a:srgbClr val="212529"/>
                </a:solidFill>
                <a:latin typeface="Roboto"/>
              </a:rPr>
              <a:t> </a:t>
            </a:r>
            <a:r>
              <a:rPr lang="en-US" sz="3200" dirty="0" err="1">
                <a:solidFill>
                  <a:srgbClr val="212529"/>
                </a:solidFill>
                <a:latin typeface="Roboto"/>
              </a:rPr>
              <a:t>dziecka</a:t>
            </a:r>
            <a:r>
              <a:rPr lang="en-US" sz="3200" dirty="0">
                <a:solidFill>
                  <a:srgbClr val="212529"/>
                </a:solidFill>
                <a:latin typeface="Roboto"/>
              </a:rPr>
              <a:t>, </a:t>
            </a:r>
            <a:r>
              <a:rPr lang="en-US" sz="3200" dirty="0" err="1">
                <a:solidFill>
                  <a:srgbClr val="212529"/>
                </a:solidFill>
                <a:latin typeface="Roboto"/>
              </a:rPr>
              <a:t>jak</a:t>
            </a:r>
            <a:r>
              <a:rPr lang="en-US" sz="3200" dirty="0">
                <a:solidFill>
                  <a:srgbClr val="212529"/>
                </a:solidFill>
                <a:latin typeface="Roboto"/>
              </a:rPr>
              <a:t> w </a:t>
            </a:r>
            <a:r>
              <a:rPr lang="en-US" sz="3200" dirty="0" err="1">
                <a:solidFill>
                  <a:srgbClr val="212529"/>
                </a:solidFill>
                <a:latin typeface="Roboto"/>
              </a:rPr>
              <a:t>sposób</a:t>
            </a:r>
            <a:r>
              <a:rPr lang="en-US" sz="3200" dirty="0">
                <a:solidFill>
                  <a:srgbClr val="212529"/>
                </a:solidFill>
                <a:latin typeface="Roboto"/>
              </a:rPr>
              <a:t> </a:t>
            </a:r>
            <a:r>
              <a:rPr lang="en-US" sz="3200" dirty="0" err="1">
                <a:solidFill>
                  <a:srgbClr val="212529"/>
                </a:solidFill>
                <a:latin typeface="Roboto"/>
              </a:rPr>
              <a:t>kreatywny</a:t>
            </a:r>
            <a:r>
              <a:rPr lang="en-US" sz="3200" dirty="0">
                <a:solidFill>
                  <a:srgbClr val="212529"/>
                </a:solidFill>
                <a:latin typeface="Roboto"/>
              </a:rPr>
              <a:t> </a:t>
            </a:r>
            <a:r>
              <a:rPr lang="en-US" sz="3200" dirty="0" err="1">
                <a:solidFill>
                  <a:srgbClr val="212529"/>
                </a:solidFill>
                <a:latin typeface="Roboto"/>
              </a:rPr>
              <a:t>używać</a:t>
            </a:r>
            <a:r>
              <a:rPr lang="en-US" sz="3200" dirty="0">
                <a:solidFill>
                  <a:srgbClr val="212529"/>
                </a:solidFill>
                <a:latin typeface="Roboto"/>
              </a:rPr>
              <a:t> </a:t>
            </a:r>
            <a:r>
              <a:rPr lang="en-US" sz="3200" dirty="0" err="1">
                <a:solidFill>
                  <a:srgbClr val="212529"/>
                </a:solidFill>
                <a:latin typeface="Roboto"/>
              </a:rPr>
              <a:t>różnego</a:t>
            </a:r>
            <a:r>
              <a:rPr lang="en-US" sz="3200" dirty="0">
                <a:solidFill>
                  <a:srgbClr val="212529"/>
                </a:solidFill>
                <a:latin typeface="Roboto"/>
              </a:rPr>
              <a:t> </a:t>
            </a:r>
            <a:r>
              <a:rPr lang="en-US" sz="3200" dirty="0" err="1">
                <a:solidFill>
                  <a:srgbClr val="212529"/>
                </a:solidFill>
                <a:latin typeface="Roboto"/>
              </a:rPr>
              <a:t>rodzaju</a:t>
            </a:r>
            <a:r>
              <a:rPr lang="en-US" sz="3200" dirty="0">
                <a:solidFill>
                  <a:srgbClr val="212529"/>
                </a:solidFill>
                <a:latin typeface="Roboto"/>
              </a:rPr>
              <a:t> </a:t>
            </a:r>
            <a:r>
              <a:rPr lang="en-US" sz="3200" dirty="0" err="1">
                <a:solidFill>
                  <a:srgbClr val="212529"/>
                </a:solidFill>
                <a:latin typeface="Roboto"/>
              </a:rPr>
              <a:t>aplikacji</a:t>
            </a:r>
            <a:r>
              <a:rPr lang="en-US" sz="3200" dirty="0">
                <a:solidFill>
                  <a:srgbClr val="212529"/>
                </a:solidFill>
                <a:latin typeface="Roboto"/>
              </a:rPr>
              <a:t> </a:t>
            </a:r>
            <a:r>
              <a:rPr lang="en-US" sz="3200" dirty="0" err="1">
                <a:solidFill>
                  <a:srgbClr val="212529"/>
                </a:solidFill>
                <a:latin typeface="Roboto"/>
              </a:rPr>
              <a:t>i</a:t>
            </a:r>
            <a:r>
              <a:rPr lang="en-US" sz="3200" dirty="0">
                <a:solidFill>
                  <a:srgbClr val="212529"/>
                </a:solidFill>
                <a:latin typeface="Roboto"/>
              </a:rPr>
              <a:t> </a:t>
            </a:r>
            <a:r>
              <a:rPr lang="en-US" sz="3200" dirty="0" err="1">
                <a:solidFill>
                  <a:srgbClr val="212529"/>
                </a:solidFill>
                <a:latin typeface="Roboto"/>
              </a:rPr>
              <a:t>technicznych</a:t>
            </a:r>
            <a:r>
              <a:rPr lang="en-US" sz="3200" dirty="0">
                <a:solidFill>
                  <a:srgbClr val="212529"/>
                </a:solidFill>
                <a:latin typeface="Roboto"/>
              </a:rPr>
              <a:t> </a:t>
            </a:r>
            <a:r>
              <a:rPr lang="en-US" sz="3200" dirty="0" err="1">
                <a:solidFill>
                  <a:srgbClr val="212529"/>
                </a:solidFill>
                <a:latin typeface="Roboto"/>
              </a:rPr>
              <a:t>rozwiązań</a:t>
            </a:r>
            <a:r>
              <a:rPr lang="en-US" sz="3200" dirty="0">
                <a:solidFill>
                  <a:srgbClr val="212529"/>
                </a:solidFill>
                <a:latin typeface="Roboto"/>
              </a:rPr>
              <a:t>,</a:t>
            </a:r>
          </a:p>
        </p:txBody>
      </p:sp>
    </p:spTree>
    <p:extLst>
      <p:ext uri="{BB962C8B-B14F-4D97-AF65-F5344CB8AC3E}">
        <p14:creationId xmlns:p14="http://schemas.microsoft.com/office/powerpoint/2010/main" val="2609779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2">
            <a:extLst>
              <a:ext uri="{FF2B5EF4-FFF2-40B4-BE49-F238E27FC236}">
                <a16:creationId xmlns:a16="http://schemas.microsoft.com/office/drawing/2014/main" id="{10A7F603-4E4C-4203-A1C2-03938AD1FDB6}"/>
              </a:ext>
            </a:extLst>
          </p:cNvPr>
          <p:cNvPicPr>
            <a:picLocks noChangeAspect="1"/>
          </p:cNvPicPr>
          <p:nvPr/>
        </p:nvPicPr>
        <p:blipFill>
          <a:blip r:embed="rId2"/>
          <a:stretch>
            <a:fillRect/>
          </a:stretch>
        </p:blipFill>
        <p:spPr>
          <a:xfrm>
            <a:off x="554967" y="-3416"/>
            <a:ext cx="11484633" cy="7166757"/>
          </a:xfrm>
          <a:prstGeom prst="rect">
            <a:avLst/>
          </a:prstGeom>
        </p:spPr>
      </p:pic>
    </p:spTree>
    <p:extLst>
      <p:ext uri="{BB962C8B-B14F-4D97-AF65-F5344CB8AC3E}">
        <p14:creationId xmlns:p14="http://schemas.microsoft.com/office/powerpoint/2010/main" val="2226203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7F0798-914B-452A-9771-7E72748C7D4D}"/>
              </a:ext>
            </a:extLst>
          </p:cNvPr>
          <p:cNvSpPr>
            <a:spLocks noGrp="1"/>
          </p:cNvSpPr>
          <p:nvPr>
            <p:ph type="title"/>
          </p:nvPr>
        </p:nvSpPr>
        <p:spPr/>
        <p:txBody>
          <a:bodyPr/>
          <a:lstStyle/>
          <a:p>
            <a:endParaRPr lang="pl-PL"/>
          </a:p>
        </p:txBody>
      </p:sp>
      <p:pic>
        <p:nvPicPr>
          <p:cNvPr id="4" name="Obraz 4" descr="Obraz zawierający monitor, sprzęt elektroniczny, wewnątrz, ekran&#10;&#10;Opis wygenerowany przy bardzo wysokim poziomie pewności">
            <a:extLst>
              <a:ext uri="{FF2B5EF4-FFF2-40B4-BE49-F238E27FC236}">
                <a16:creationId xmlns:a16="http://schemas.microsoft.com/office/drawing/2014/main" id="{E2F5EE9E-85F4-4DB3-97AE-E7FDED566C52}"/>
              </a:ext>
            </a:extLst>
          </p:cNvPr>
          <p:cNvPicPr>
            <a:picLocks noGrp="1" noChangeAspect="1"/>
          </p:cNvPicPr>
          <p:nvPr>
            <p:ph idx="1"/>
          </p:nvPr>
        </p:nvPicPr>
        <p:blipFill>
          <a:blip r:embed="rId2"/>
          <a:stretch>
            <a:fillRect/>
          </a:stretch>
        </p:blipFill>
        <p:spPr>
          <a:xfrm>
            <a:off x="70923" y="2902"/>
            <a:ext cx="12062663" cy="6858046"/>
          </a:xfrm>
        </p:spPr>
      </p:pic>
    </p:spTree>
    <p:extLst>
      <p:ext uri="{BB962C8B-B14F-4D97-AF65-F5344CB8AC3E}">
        <p14:creationId xmlns:p14="http://schemas.microsoft.com/office/powerpoint/2010/main" val="3499677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C0A4A30-1855-40C1-AEE5-3BDCF66B6231}"/>
              </a:ext>
            </a:extLst>
          </p:cNvPr>
          <p:cNvSpPr txBox="1"/>
          <p:nvPr/>
        </p:nvSpPr>
        <p:spPr>
          <a:xfrm>
            <a:off x="1820175" y="2064589"/>
            <a:ext cx="836474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3600" dirty="0"/>
              <a:t>Z badań wynika , że  najsilniejszym czynnikiem </a:t>
            </a:r>
            <a:r>
              <a:rPr lang="pl-PL" sz="3600"/>
              <a:t>chroniącym młodzież </a:t>
            </a:r>
            <a:r>
              <a:rPr lang="pl-PL" sz="3600" dirty="0"/>
              <a:t>przed zagrożeniami …...</a:t>
            </a:r>
          </a:p>
          <a:p>
            <a:endParaRPr lang="pl-PL" sz="3600" dirty="0"/>
          </a:p>
        </p:txBody>
      </p:sp>
    </p:spTree>
    <p:extLst>
      <p:ext uri="{BB962C8B-B14F-4D97-AF65-F5344CB8AC3E}">
        <p14:creationId xmlns:p14="http://schemas.microsoft.com/office/powerpoint/2010/main" val="2462744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BE9CB32-3E90-4D14-A027-B9806C4C9AA5}"/>
              </a:ext>
            </a:extLst>
          </p:cNvPr>
          <p:cNvSpPr txBox="1"/>
          <p:nvPr/>
        </p:nvSpPr>
        <p:spPr>
          <a:xfrm>
            <a:off x="2855344" y="1431985"/>
            <a:ext cx="728644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a:t>Dla 10 % młodzieży , która nie wskazuje żadnego z rodziców jako przewodnika życiowego najsilniejszą ochronę  daje relacja...</a:t>
            </a:r>
          </a:p>
        </p:txBody>
      </p:sp>
    </p:spTree>
    <p:extLst>
      <p:ext uri="{BB962C8B-B14F-4D97-AF65-F5344CB8AC3E}">
        <p14:creationId xmlns:p14="http://schemas.microsoft.com/office/powerpoint/2010/main" val="2406438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 name="Obraz 2" descr="Obraz zawierający osoba, mężczyzna, telefon komórkowy, trzymający&#10;&#10;Opis wygenerowany przy bardzo wysokim poziomie pewności">
            <a:extLst>
              <a:ext uri="{FF2B5EF4-FFF2-40B4-BE49-F238E27FC236}">
                <a16:creationId xmlns:a16="http://schemas.microsoft.com/office/drawing/2014/main" id="{FC3571CF-0582-462C-AFA2-7EDD4150EC0A}"/>
              </a:ext>
            </a:extLst>
          </p:cNvPr>
          <p:cNvPicPr>
            <a:picLocks noChangeAspect="1"/>
          </p:cNvPicPr>
          <p:nvPr/>
        </p:nvPicPr>
        <p:blipFill rotWithShape="1">
          <a:blip r:embed="rId2"/>
          <a:srcRect b="9639"/>
          <a:stretch/>
        </p:blipFill>
        <p:spPr>
          <a:xfrm>
            <a:off x="20" y="10"/>
            <a:ext cx="12191980" cy="6857990"/>
          </a:xfrm>
          <a:prstGeom prst="rect">
            <a:avLst/>
          </a:prstGeom>
        </p:spPr>
      </p:pic>
      <p:sp>
        <p:nvSpPr>
          <p:cNvPr id="4" name="pole tekstowe 3">
            <a:extLst>
              <a:ext uri="{FF2B5EF4-FFF2-40B4-BE49-F238E27FC236}">
                <a16:creationId xmlns:a16="http://schemas.microsoft.com/office/drawing/2014/main" id="{CE2E5F1C-6DF3-4929-8CD3-E7B681BAAB04}"/>
              </a:ext>
            </a:extLst>
          </p:cNvPr>
          <p:cNvSpPr txBox="1"/>
          <p:nvPr/>
        </p:nvSpPr>
        <p:spPr>
          <a:xfrm>
            <a:off x="569343" y="166777"/>
            <a:ext cx="274320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400"/>
              <a:t>Efekt Babci </a:t>
            </a:r>
            <a:r>
              <a:rPr lang="pl-PL" sz="3200"/>
              <a:t>jest bardzo wyraźny i nieporównywalnie silniejszy niż oddziaływanie innych przewodników</a:t>
            </a:r>
          </a:p>
        </p:txBody>
      </p:sp>
    </p:spTree>
    <p:extLst>
      <p:ext uri="{BB962C8B-B14F-4D97-AF65-F5344CB8AC3E}">
        <p14:creationId xmlns:p14="http://schemas.microsoft.com/office/powerpoint/2010/main" val="624617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730322" y="2781836"/>
            <a:ext cx="6482865" cy="923330"/>
          </a:xfrm>
          <a:prstGeom prst="rect">
            <a:avLst/>
          </a:prstGeom>
          <a:noFill/>
        </p:spPr>
        <p:txBody>
          <a:bodyPr wrap="none" rtlCol="0">
            <a:spAutoFit/>
          </a:bodyPr>
          <a:lstStyle/>
          <a:p>
            <a:r>
              <a:rPr lang="pl-PL" sz="5400" b="1" dirty="0"/>
              <a:t>Dziękuję za uwagę</a:t>
            </a:r>
          </a:p>
        </p:txBody>
      </p:sp>
    </p:spTree>
    <p:extLst>
      <p:ext uri="{BB962C8B-B14F-4D97-AF65-F5344CB8AC3E}">
        <p14:creationId xmlns:p14="http://schemas.microsoft.com/office/powerpoint/2010/main" val="252369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819917-431F-43E7-85C8-6D929C369C0E}"/>
              </a:ext>
            </a:extLst>
          </p:cNvPr>
          <p:cNvSpPr>
            <a:spLocks noGrp="1"/>
          </p:cNvSpPr>
          <p:nvPr>
            <p:ph type="title"/>
          </p:nvPr>
        </p:nvSpPr>
        <p:spPr/>
        <p:txBody>
          <a:bodyPr/>
          <a:lstStyle/>
          <a:p>
            <a:endParaRPr lang="pl-PL"/>
          </a:p>
        </p:txBody>
      </p:sp>
      <p:pic>
        <p:nvPicPr>
          <p:cNvPr id="4" name="Obraz 4" descr="Obraz zawierający wewnątrz, monitor, sprzęt elektroniczny, komputer&#10;&#10;Opis wygenerowany przy bardzo wysokim poziomie pewności">
            <a:extLst>
              <a:ext uri="{FF2B5EF4-FFF2-40B4-BE49-F238E27FC236}">
                <a16:creationId xmlns:a16="http://schemas.microsoft.com/office/drawing/2014/main" id="{04642161-EAAC-41F7-BE9A-548E0DC22705}"/>
              </a:ext>
            </a:extLst>
          </p:cNvPr>
          <p:cNvPicPr>
            <a:picLocks noGrp="1" noChangeAspect="1"/>
          </p:cNvPicPr>
          <p:nvPr>
            <p:ph idx="1"/>
          </p:nvPr>
        </p:nvPicPr>
        <p:blipFill>
          <a:blip r:embed="rId2"/>
          <a:stretch>
            <a:fillRect/>
          </a:stretch>
        </p:blipFill>
        <p:spPr>
          <a:xfrm>
            <a:off x="243450" y="117921"/>
            <a:ext cx="11473193" cy="6671140"/>
          </a:xfrm>
        </p:spPr>
      </p:pic>
    </p:spTree>
    <p:extLst>
      <p:ext uri="{BB962C8B-B14F-4D97-AF65-F5344CB8AC3E}">
        <p14:creationId xmlns:p14="http://schemas.microsoft.com/office/powerpoint/2010/main" val="289486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9A0D5E-6762-4596-9D40-0C3A87FD6F28}"/>
              </a:ext>
            </a:extLst>
          </p:cNvPr>
          <p:cNvSpPr>
            <a:spLocks noGrp="1"/>
          </p:cNvSpPr>
          <p:nvPr>
            <p:ph type="title"/>
          </p:nvPr>
        </p:nvSpPr>
        <p:spPr/>
        <p:txBody>
          <a:bodyPr/>
          <a:lstStyle/>
          <a:p>
            <a:endParaRPr lang="pl-PL"/>
          </a:p>
        </p:txBody>
      </p:sp>
      <p:pic>
        <p:nvPicPr>
          <p:cNvPr id="4" name="Obraz 4" descr="Obraz zawierający wewnątrz, zrzut ekranu, monitor, laptop&#10;&#10;Opis wygenerowany przy bardzo wysokim poziomie pewności">
            <a:extLst>
              <a:ext uri="{FF2B5EF4-FFF2-40B4-BE49-F238E27FC236}">
                <a16:creationId xmlns:a16="http://schemas.microsoft.com/office/drawing/2014/main" id="{9170A915-65F8-4BFE-AA1F-AE22F85DD716}"/>
              </a:ext>
            </a:extLst>
          </p:cNvPr>
          <p:cNvPicPr>
            <a:picLocks noGrp="1" noChangeAspect="1"/>
          </p:cNvPicPr>
          <p:nvPr>
            <p:ph idx="1"/>
          </p:nvPr>
        </p:nvPicPr>
        <p:blipFill>
          <a:blip r:embed="rId2"/>
          <a:stretch>
            <a:fillRect/>
          </a:stretch>
        </p:blipFill>
        <p:spPr>
          <a:xfrm>
            <a:off x="-965" y="74789"/>
            <a:ext cx="12120173" cy="6786159"/>
          </a:xfrm>
        </p:spPr>
      </p:pic>
    </p:spTree>
    <p:extLst>
      <p:ext uri="{BB962C8B-B14F-4D97-AF65-F5344CB8AC3E}">
        <p14:creationId xmlns:p14="http://schemas.microsoft.com/office/powerpoint/2010/main" val="2160185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992E1B-AAEE-4435-8F48-8C88BE55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az 2" descr="Obraz zawierający wewnątrz, osoba, sprzęt elektroniczny, stół&#10;&#10;Opis wygenerowany przy bardzo wysokim poziomie pewności">
            <a:extLst>
              <a:ext uri="{FF2B5EF4-FFF2-40B4-BE49-F238E27FC236}">
                <a16:creationId xmlns:a16="http://schemas.microsoft.com/office/drawing/2014/main" id="{21C2D9CD-DC2E-4A14-B5FE-EC53014D3C43}"/>
              </a:ext>
            </a:extLst>
          </p:cNvPr>
          <p:cNvPicPr>
            <a:picLocks noChangeAspect="1"/>
          </p:cNvPicPr>
          <p:nvPr/>
        </p:nvPicPr>
        <p:blipFill rotWithShape="1">
          <a:blip r:embed="rId3"/>
          <a:srcRect t="14462" r="1" b="17423"/>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476C2E52-E592-4F3F-BC13-5BD8518E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le tekstowe 3">
            <a:extLst>
              <a:ext uri="{FF2B5EF4-FFF2-40B4-BE49-F238E27FC236}">
                <a16:creationId xmlns:a16="http://schemas.microsoft.com/office/drawing/2014/main" id="{BAD186EC-56C3-42E2-8B81-B8AC18FE1C66}"/>
              </a:ext>
            </a:extLst>
          </p:cNvPr>
          <p:cNvSpPr txBox="1"/>
          <p:nvPr/>
        </p:nvSpPr>
        <p:spPr>
          <a:xfrm>
            <a:off x="756250" y="3200400"/>
            <a:ext cx="67113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a:t>Kliknij, aby dodać tekst</a:t>
            </a:r>
          </a:p>
        </p:txBody>
      </p:sp>
    </p:spTree>
    <p:extLst>
      <p:ext uri="{BB962C8B-B14F-4D97-AF65-F5344CB8AC3E}">
        <p14:creationId xmlns:p14="http://schemas.microsoft.com/office/powerpoint/2010/main" val="252911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0D2596-8A62-464C-B2CA-C23F1B81844F}"/>
              </a:ext>
            </a:extLst>
          </p:cNvPr>
          <p:cNvSpPr>
            <a:spLocks noGrp="1"/>
          </p:cNvSpPr>
          <p:nvPr>
            <p:ph type="title"/>
          </p:nvPr>
        </p:nvSpPr>
        <p:spPr/>
        <p:txBody>
          <a:bodyPr/>
          <a:lstStyle/>
          <a:p>
            <a:r>
              <a:rPr lang="pl-PL" b="1"/>
              <a:t>Z Życia wzięte</a:t>
            </a:r>
          </a:p>
        </p:txBody>
      </p:sp>
      <p:sp>
        <p:nvSpPr>
          <p:cNvPr id="3" name="Symbol zastępczy zawartości 2">
            <a:extLst>
              <a:ext uri="{FF2B5EF4-FFF2-40B4-BE49-F238E27FC236}">
                <a16:creationId xmlns:a16="http://schemas.microsoft.com/office/drawing/2014/main" id="{79A2D2DA-EB2B-48CB-A5C6-E6E30DF9C5A3}"/>
              </a:ext>
            </a:extLst>
          </p:cNvPr>
          <p:cNvSpPr>
            <a:spLocks noGrp="1"/>
          </p:cNvSpPr>
          <p:nvPr>
            <p:ph idx="1"/>
          </p:nvPr>
        </p:nvSpPr>
        <p:spPr>
          <a:xfrm>
            <a:off x="833353" y="1785694"/>
            <a:ext cx="9603275" cy="3450613"/>
          </a:xfrm>
        </p:spPr>
        <p:txBody>
          <a:bodyPr vert="horz" lIns="91440" tIns="45720" rIns="91440" bIns="45720" rtlCol="0" anchor="t">
            <a:noAutofit/>
          </a:bodyPr>
          <a:lstStyle/>
          <a:p>
            <a:r>
              <a:rPr lang="pl-PL" sz="2400">
                <a:ea typeface="+mn-lt"/>
                <a:cs typeface="+mn-lt"/>
              </a:rPr>
              <a:t>Nie tylko ja sobie z synem nie radzę, nawet psychologowie tego nie potrafią - mówi Anna , mama 13-letniego chłopca, który cierpi na fonoholizm [uzależnienie od mediów cyfrowych]. - Próbowałam wszystkiego - od proponowania spędzenia czasu bez mediów po zabieranie sprzętu, co skutkowało niszczeniem rzeczy, biciem domowników, przekleństwami - opowiada. Jej syn spacer, wspólną wycieczkę, wyjście na pizzę traktuje jak karę. - Trudne jest funkcjonowanie z dzieckiem, które może wszystko, ale nie robi nic, bo całe jego życie kręci się wokół gier na telefonie i autorytetów z YouTube'a - podsumowuje matka.</a:t>
            </a:r>
            <a:endParaRPr lang="pl-PL" sz="2400"/>
          </a:p>
          <a:p>
            <a:endParaRPr lang="pl-PL"/>
          </a:p>
        </p:txBody>
      </p:sp>
    </p:spTree>
    <p:extLst>
      <p:ext uri="{BB962C8B-B14F-4D97-AF65-F5344CB8AC3E}">
        <p14:creationId xmlns:p14="http://schemas.microsoft.com/office/powerpoint/2010/main" val="362080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0F53D4-0786-4C5B-B09E-3AD1D9776CB9}"/>
              </a:ext>
            </a:extLst>
          </p:cNvPr>
          <p:cNvSpPr>
            <a:spLocks noGrp="1"/>
          </p:cNvSpPr>
          <p:nvPr>
            <p:ph type="title"/>
          </p:nvPr>
        </p:nvSpPr>
        <p:spPr/>
        <p:txBody>
          <a:bodyPr/>
          <a:lstStyle/>
          <a:p>
            <a:r>
              <a:rPr lang="pl-PL" b="1"/>
              <a:t>JAK NARKOTYK</a:t>
            </a:r>
          </a:p>
        </p:txBody>
      </p:sp>
      <p:sp>
        <p:nvSpPr>
          <p:cNvPr id="3" name="Symbol zastępczy zawartości 2">
            <a:extLst>
              <a:ext uri="{FF2B5EF4-FFF2-40B4-BE49-F238E27FC236}">
                <a16:creationId xmlns:a16="http://schemas.microsoft.com/office/drawing/2014/main" id="{B1409E4A-5717-4D30-8B06-F98933A57E36}"/>
              </a:ext>
            </a:extLst>
          </p:cNvPr>
          <p:cNvSpPr>
            <a:spLocks noGrp="1"/>
          </p:cNvSpPr>
          <p:nvPr>
            <p:ph idx="1"/>
          </p:nvPr>
        </p:nvSpPr>
        <p:spPr>
          <a:xfrm>
            <a:off x="531428" y="721770"/>
            <a:ext cx="11271048" cy="5190273"/>
          </a:xfrm>
        </p:spPr>
        <p:txBody>
          <a:bodyPr vert="horz" lIns="91440" tIns="45720" rIns="91440" bIns="45720" rtlCol="0" anchor="t">
            <a:noAutofit/>
          </a:bodyPr>
          <a:lstStyle/>
          <a:p>
            <a:pPr marL="0" indent="0">
              <a:buNone/>
            </a:pPr>
            <a:endParaRPr lang="pl-PL" dirty="0"/>
          </a:p>
          <a:p>
            <a:endParaRPr lang="pl-PL" sz="2800" dirty="0">
              <a:latin typeface="Georgia"/>
              <a:ea typeface="+mn-lt"/>
              <a:cs typeface="+mn-lt"/>
            </a:endParaRPr>
          </a:p>
          <a:p>
            <a:r>
              <a:rPr lang="pl-PL" sz="2800" dirty="0">
                <a:latin typeface="Georgia"/>
                <a:ea typeface="+mn-lt"/>
                <a:cs typeface="+mn-lt"/>
              </a:rPr>
              <a:t>Według najnowszych badań Fundacji Dbam o Mój </a:t>
            </a:r>
            <a:r>
              <a:rPr lang="pl-PL" sz="2800" dirty="0" err="1">
                <a:latin typeface="Georgia"/>
                <a:ea typeface="+mn-lt"/>
                <a:cs typeface="+mn-lt"/>
              </a:rPr>
              <a:t>Z@sięg</a:t>
            </a:r>
            <a:r>
              <a:rPr lang="pl-PL" sz="2800" dirty="0">
                <a:latin typeface="Georgia"/>
                <a:ea typeface="+mn-lt"/>
                <a:cs typeface="+mn-lt"/>
              </a:rPr>
              <a:t> prawie     3 proc. młodzieży w wieku od 12 do 18 lat skrajnie nadużywa mediów cyfrowych, czyli nigdy nie rozstaje się z telefonem. </a:t>
            </a:r>
            <a:endParaRPr lang="pl-PL" sz="2800">
              <a:latin typeface="Georgia"/>
              <a:ea typeface="+mn-lt"/>
              <a:cs typeface="Arial"/>
            </a:endParaRPr>
          </a:p>
          <a:p>
            <a:r>
              <a:rPr lang="pl-PL" sz="2800" dirty="0">
                <a:latin typeface="Georgia"/>
                <a:ea typeface="+mn-lt"/>
                <a:cs typeface="+mn-lt"/>
              </a:rPr>
              <a:t>Z badań z 2015-2016 roku wynika, że za uzależnionych od smartfonów uważa się </a:t>
            </a:r>
            <a:r>
              <a:rPr lang="pl-PL" sz="2800" b="1" dirty="0">
                <a:latin typeface="Georgia"/>
                <a:ea typeface="+mn-lt"/>
                <a:cs typeface="+mn-lt"/>
              </a:rPr>
              <a:t>niemal 23 proc. </a:t>
            </a:r>
            <a:r>
              <a:rPr lang="pl-PL" sz="2800" dirty="0">
                <a:latin typeface="Georgia"/>
                <a:ea typeface="+mn-lt"/>
                <a:cs typeface="+mn-lt"/>
              </a:rPr>
              <a:t>polskich nastolatków. Aż 50 proc. badanych, będąc w domu, komunikuje się z rodziną za pomocą telefonu i </a:t>
            </a:r>
            <a:r>
              <a:rPr lang="pl-PL" sz="2800" err="1">
                <a:latin typeface="Georgia"/>
                <a:ea typeface="+mn-lt"/>
                <a:cs typeface="+mn-lt"/>
              </a:rPr>
              <a:t>internetu</a:t>
            </a:r>
            <a:r>
              <a:rPr lang="pl-PL" sz="2800" dirty="0">
                <a:latin typeface="Georgia"/>
                <a:ea typeface="+mn-lt"/>
                <a:cs typeface="+mn-lt"/>
              </a:rPr>
              <a:t>, nie rozstaje się ze smartfonem nawet nocą.</a:t>
            </a:r>
            <a:endParaRPr lang="pl-PL" sz="2800" dirty="0">
              <a:latin typeface="Georgia"/>
              <a:cs typeface="Arial"/>
            </a:endParaRPr>
          </a:p>
          <a:p>
            <a:endParaRPr lang="pl-PL" sz="2800" dirty="0">
              <a:latin typeface="Georgia"/>
              <a:cs typeface="Arial"/>
            </a:endParaRPr>
          </a:p>
          <a:p>
            <a:endParaRPr lang="pl-PL" sz="3200" dirty="0">
              <a:latin typeface="Georgia"/>
            </a:endParaRPr>
          </a:p>
          <a:p>
            <a:endParaRPr lang="pl-PL"/>
          </a:p>
          <a:p>
            <a:endParaRPr lang="pl-PL"/>
          </a:p>
          <a:p>
            <a:endParaRPr lang="pl-PL" dirty="0"/>
          </a:p>
          <a:p>
            <a:endParaRPr lang="pl-PL" dirty="0"/>
          </a:p>
        </p:txBody>
      </p:sp>
    </p:spTree>
    <p:extLst>
      <p:ext uri="{BB962C8B-B14F-4D97-AF65-F5344CB8AC3E}">
        <p14:creationId xmlns:p14="http://schemas.microsoft.com/office/powerpoint/2010/main" val="59511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04A600-29E8-4F2E-B243-033302B55BE7}"/>
              </a:ext>
            </a:extLst>
          </p:cNvPr>
          <p:cNvSpPr>
            <a:spLocks noGrp="1"/>
          </p:cNvSpPr>
          <p:nvPr>
            <p:ph type="title"/>
          </p:nvPr>
        </p:nvSpPr>
        <p:spPr>
          <a:xfrm>
            <a:off x="1451579" y="387576"/>
            <a:ext cx="9186332" cy="704178"/>
          </a:xfrm>
        </p:spPr>
        <p:txBody>
          <a:bodyPr>
            <a:normAutofit/>
          </a:bodyPr>
          <a:lstStyle/>
          <a:p>
            <a:r>
              <a:rPr lang="pl-PL" b="1"/>
              <a:t>Kto jest najbardziej narażony?</a:t>
            </a:r>
          </a:p>
        </p:txBody>
      </p:sp>
      <p:sp>
        <p:nvSpPr>
          <p:cNvPr id="3" name="Symbol zastępczy zawartości 2">
            <a:extLst>
              <a:ext uri="{FF2B5EF4-FFF2-40B4-BE49-F238E27FC236}">
                <a16:creationId xmlns:a16="http://schemas.microsoft.com/office/drawing/2014/main" id="{A1DD7BE2-3BF0-417F-ADFC-560B1649CFDF}"/>
              </a:ext>
            </a:extLst>
          </p:cNvPr>
          <p:cNvSpPr>
            <a:spLocks noGrp="1"/>
          </p:cNvSpPr>
          <p:nvPr>
            <p:ph idx="1"/>
          </p:nvPr>
        </p:nvSpPr>
        <p:spPr>
          <a:xfrm>
            <a:off x="919617" y="1239355"/>
            <a:ext cx="9603275" cy="5060877"/>
          </a:xfrm>
        </p:spPr>
        <p:txBody>
          <a:bodyPr>
            <a:noAutofit/>
          </a:bodyPr>
          <a:lstStyle/>
          <a:p>
            <a:r>
              <a:rPr lang="pl-PL" sz="2800">
                <a:ea typeface="+mn-lt"/>
                <a:cs typeface="+mn-lt"/>
              </a:rPr>
              <a:t>Nałogowe korzystanie z urządzeń mobilnych/mediów, podobnie jak uzależnienia od substancji psychoaktywnych, dotyczy wszystkich warstw społecznych, grup zawodowych i wiekowych. I jest niebezpieczne tak samo jak inne uzależnienia behawioralne: od robienia zakupów, pracy, hazardu. Sprawia, że traci się kontrolę nad sobą, niszczy siebie i swoje życie. Uzależnieniom od czynności towarzyszą często uzależnienia od alkoholu, narkotyków, w tym dopalaczy i innych substancji psychoaktywnych. Są to tzw. uzależnienia krzyżowe.</a:t>
            </a:r>
            <a:endParaRPr lang="pl-PL" sz="2800"/>
          </a:p>
        </p:txBody>
      </p:sp>
    </p:spTree>
    <p:extLst>
      <p:ext uri="{BB962C8B-B14F-4D97-AF65-F5344CB8AC3E}">
        <p14:creationId xmlns:p14="http://schemas.microsoft.com/office/powerpoint/2010/main" val="364567934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TF10001119</Template>
  <TotalTime>26</TotalTime>
  <Words>1459</Words>
  <Application>Microsoft Office PowerPoint</Application>
  <PresentationFormat>Panoramiczny</PresentationFormat>
  <Paragraphs>70</Paragraphs>
  <Slides>33</Slides>
  <Notes>2</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33</vt:i4>
      </vt:variant>
    </vt:vector>
  </HeadingPairs>
  <TitlesOfParts>
    <vt:vector size="40" baseType="lpstr">
      <vt:lpstr>Arial</vt:lpstr>
      <vt:lpstr>Bookman Old Style</vt:lpstr>
      <vt:lpstr>Calibri</vt:lpstr>
      <vt:lpstr>Georgia</vt:lpstr>
      <vt:lpstr>Gill Sans MT</vt:lpstr>
      <vt:lpstr>Roboto</vt:lpstr>
      <vt:lpstr>Gallery</vt:lpstr>
      <vt:lpstr>Prezentacja programu PowerPoint</vt:lpstr>
      <vt:lpstr>Kilka alarmujących nagłówków! Czy dadzą nam do myślenia?</vt:lpstr>
      <vt:lpstr>Prezentacja programu PowerPoint</vt:lpstr>
      <vt:lpstr>Prezentacja programu PowerPoint</vt:lpstr>
      <vt:lpstr>Prezentacja programu PowerPoint</vt:lpstr>
      <vt:lpstr>Prezentacja programu PowerPoint</vt:lpstr>
      <vt:lpstr>Z Życia wzięte</vt:lpstr>
      <vt:lpstr>JAK NARKOTYK</vt:lpstr>
      <vt:lpstr>Kto jest najbardziej narażony?</vt:lpstr>
      <vt:lpstr>Uzależnienie od nowych mediów może wynikać z wielu czynników:</vt:lpstr>
      <vt:lpstr>                  Objawy uzależnienia</vt:lpstr>
      <vt:lpstr>Objawy uzależnienia</vt:lpstr>
      <vt:lpstr>Objawy uzależnienia</vt:lpstr>
      <vt:lpstr>Media cyfrowe – 6 najczęstszych następstw</vt:lpstr>
      <vt:lpstr>Zaburzenia cyklu dnia i nocy </vt:lpstr>
      <vt:lpstr>Prezentacja programu PowerPoint</vt:lpstr>
      <vt:lpstr>Zaburzenie w hierarchii priorytetów </vt:lpstr>
      <vt:lpstr>Spadek zdolności poznawczych </vt:lpstr>
      <vt:lpstr>Przemoc rówieśnicza </vt:lpstr>
      <vt:lpstr>Tendencje do autoizolacji  </vt:lpstr>
      <vt:lpstr>cyberprzemoc</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Anna Piwowarska</cp:lastModifiedBy>
  <cp:revision>630</cp:revision>
  <dcterms:created xsi:type="dcterms:W3CDTF">2020-01-21T14:20:06Z</dcterms:created>
  <dcterms:modified xsi:type="dcterms:W3CDTF">2021-01-28T14:40:39Z</dcterms:modified>
</cp:coreProperties>
</file>